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5" r:id="rId1"/>
  </p:sldMasterIdLst>
  <p:sldIdLst>
    <p:sldId id="256" r:id="rId2"/>
    <p:sldId id="489" r:id="rId3"/>
    <p:sldId id="488" r:id="rId4"/>
    <p:sldId id="257" r:id="rId5"/>
    <p:sldId id="259" r:id="rId6"/>
    <p:sldId id="294" r:id="rId7"/>
    <p:sldId id="295" r:id="rId8"/>
    <p:sldId id="296" r:id="rId9"/>
    <p:sldId id="297" r:id="rId10"/>
    <p:sldId id="298" r:id="rId11"/>
    <p:sldId id="299" r:id="rId12"/>
    <p:sldId id="300" r:id="rId13"/>
    <p:sldId id="301" r:id="rId14"/>
    <p:sldId id="302" r:id="rId15"/>
    <p:sldId id="303"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3" r:id="rId32"/>
    <p:sldId id="320" r:id="rId33"/>
    <p:sldId id="321" r:id="rId34"/>
    <p:sldId id="322" r:id="rId35"/>
    <p:sldId id="265" r:id="rId36"/>
    <p:sldId id="264" r:id="rId37"/>
    <p:sldId id="348" r:id="rId38"/>
    <p:sldId id="325"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 id="342" r:id="rId55"/>
    <p:sldId id="267" r:id="rId56"/>
    <p:sldId id="268" r:id="rId57"/>
    <p:sldId id="269" r:id="rId58"/>
    <p:sldId id="270" r:id="rId59"/>
    <p:sldId id="349" r:id="rId60"/>
    <p:sldId id="345" r:id="rId61"/>
    <p:sldId id="350" r:id="rId62"/>
    <p:sldId id="351" r:id="rId63"/>
    <p:sldId id="352" r:id="rId64"/>
    <p:sldId id="353" r:id="rId65"/>
    <p:sldId id="354" r:id="rId66"/>
    <p:sldId id="355" r:id="rId67"/>
    <p:sldId id="356" r:id="rId68"/>
    <p:sldId id="357" r:id="rId69"/>
    <p:sldId id="358" r:id="rId70"/>
    <p:sldId id="360" r:id="rId71"/>
    <p:sldId id="361" r:id="rId72"/>
    <p:sldId id="362"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76" r:id="rId87"/>
    <p:sldId id="377" r:id="rId88"/>
    <p:sldId id="378" r:id="rId89"/>
    <p:sldId id="379" r:id="rId90"/>
    <p:sldId id="380" r:id="rId91"/>
    <p:sldId id="381" r:id="rId92"/>
    <p:sldId id="382" r:id="rId93"/>
    <p:sldId id="383" r:id="rId94"/>
    <p:sldId id="386" r:id="rId95"/>
    <p:sldId id="387" r:id="rId96"/>
    <p:sldId id="384" r:id="rId97"/>
    <p:sldId id="385" r:id="rId98"/>
    <p:sldId id="388" r:id="rId99"/>
    <p:sldId id="389" r:id="rId100"/>
    <p:sldId id="390" r:id="rId101"/>
    <p:sldId id="391" r:id="rId102"/>
    <p:sldId id="392" r:id="rId103"/>
    <p:sldId id="393" r:id="rId104"/>
    <p:sldId id="394" r:id="rId105"/>
    <p:sldId id="396" r:id="rId106"/>
    <p:sldId id="397" r:id="rId107"/>
    <p:sldId id="398" r:id="rId108"/>
    <p:sldId id="399" r:id="rId109"/>
    <p:sldId id="407" r:id="rId110"/>
    <p:sldId id="400" r:id="rId111"/>
    <p:sldId id="401" r:id="rId112"/>
    <p:sldId id="402" r:id="rId113"/>
    <p:sldId id="403" r:id="rId114"/>
    <p:sldId id="404" r:id="rId115"/>
    <p:sldId id="405" r:id="rId116"/>
    <p:sldId id="406" r:id="rId117"/>
    <p:sldId id="408" r:id="rId118"/>
    <p:sldId id="409" r:id="rId119"/>
    <p:sldId id="410" r:id="rId120"/>
    <p:sldId id="411" r:id="rId121"/>
    <p:sldId id="412" r:id="rId122"/>
    <p:sldId id="413" r:id="rId123"/>
    <p:sldId id="414" r:id="rId124"/>
    <p:sldId id="415" r:id="rId125"/>
    <p:sldId id="446" r:id="rId126"/>
    <p:sldId id="420" r:id="rId127"/>
    <p:sldId id="421" r:id="rId128"/>
    <p:sldId id="422" r:id="rId129"/>
    <p:sldId id="423" r:id="rId130"/>
    <p:sldId id="424" r:id="rId131"/>
    <p:sldId id="425" r:id="rId132"/>
    <p:sldId id="419" r:id="rId133"/>
    <p:sldId id="426" r:id="rId134"/>
    <p:sldId id="427" r:id="rId135"/>
    <p:sldId id="428" r:id="rId136"/>
    <p:sldId id="429" r:id="rId137"/>
    <p:sldId id="430" r:id="rId138"/>
    <p:sldId id="431" r:id="rId139"/>
    <p:sldId id="432" r:id="rId140"/>
    <p:sldId id="433" r:id="rId141"/>
    <p:sldId id="434" r:id="rId142"/>
    <p:sldId id="435" r:id="rId143"/>
    <p:sldId id="436" r:id="rId144"/>
    <p:sldId id="437" r:id="rId145"/>
    <p:sldId id="438" r:id="rId146"/>
    <p:sldId id="439" r:id="rId147"/>
    <p:sldId id="440" r:id="rId148"/>
    <p:sldId id="441" r:id="rId149"/>
    <p:sldId id="443" r:id="rId150"/>
    <p:sldId id="444" r:id="rId151"/>
    <p:sldId id="445" r:id="rId152"/>
    <p:sldId id="449" r:id="rId153"/>
    <p:sldId id="450" r:id="rId154"/>
    <p:sldId id="451" r:id="rId155"/>
    <p:sldId id="452" r:id="rId156"/>
    <p:sldId id="453" r:id="rId157"/>
    <p:sldId id="455" r:id="rId158"/>
    <p:sldId id="456" r:id="rId159"/>
    <p:sldId id="457" r:id="rId160"/>
    <p:sldId id="458" r:id="rId161"/>
    <p:sldId id="459" r:id="rId162"/>
    <p:sldId id="460" r:id="rId163"/>
    <p:sldId id="461" r:id="rId164"/>
    <p:sldId id="462" r:id="rId165"/>
    <p:sldId id="463" r:id="rId166"/>
    <p:sldId id="465" r:id="rId167"/>
    <p:sldId id="466" r:id="rId168"/>
    <p:sldId id="468" r:id="rId169"/>
    <p:sldId id="469" r:id="rId170"/>
    <p:sldId id="470" r:id="rId171"/>
    <p:sldId id="471" r:id="rId172"/>
    <p:sldId id="472" r:id="rId173"/>
    <p:sldId id="473" r:id="rId174"/>
    <p:sldId id="474" r:id="rId175"/>
    <p:sldId id="475" r:id="rId176"/>
    <p:sldId id="476" r:id="rId177"/>
    <p:sldId id="477" r:id="rId178"/>
    <p:sldId id="478" r:id="rId179"/>
    <p:sldId id="479" r:id="rId180"/>
    <p:sldId id="487" r:id="rId181"/>
    <p:sldId id="481" r:id="rId182"/>
    <p:sldId id="482" r:id="rId183"/>
    <p:sldId id="447" r:id="rId184"/>
    <p:sldId id="293" r:id="rId185"/>
    <p:sldId id="276" r:id="rId186"/>
    <p:sldId id="277" r:id="rId1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C5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slide" Target="slides/slide137.xml" /><Relationship Id="rId154" Type="http://schemas.openxmlformats.org/officeDocument/2006/relationships/slide" Target="slides/slide153.xml" /><Relationship Id="rId159" Type="http://schemas.openxmlformats.org/officeDocument/2006/relationships/slide" Target="slides/slide158.xml" /><Relationship Id="rId175" Type="http://schemas.openxmlformats.org/officeDocument/2006/relationships/slide" Target="slides/slide174.xml" /><Relationship Id="rId170" Type="http://schemas.openxmlformats.org/officeDocument/2006/relationships/slide" Target="slides/slide169.xml" /><Relationship Id="rId191" Type="http://schemas.openxmlformats.org/officeDocument/2006/relationships/tableStyles" Target="tableStyles.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slide" Target="slides/slide143.xml" /><Relationship Id="rId149" Type="http://schemas.openxmlformats.org/officeDocument/2006/relationships/slide" Target="slides/slide148.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160" Type="http://schemas.openxmlformats.org/officeDocument/2006/relationships/slide" Target="slides/slide159.xml" /><Relationship Id="rId165" Type="http://schemas.openxmlformats.org/officeDocument/2006/relationships/slide" Target="slides/slide164.xml" /><Relationship Id="rId181" Type="http://schemas.openxmlformats.org/officeDocument/2006/relationships/slide" Target="slides/slide180.xml" /><Relationship Id="rId186" Type="http://schemas.openxmlformats.org/officeDocument/2006/relationships/slide" Target="slides/slide185.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71" Type="http://schemas.openxmlformats.org/officeDocument/2006/relationships/slide" Target="slides/slide170.xml" /><Relationship Id="rId176" Type="http://schemas.openxmlformats.org/officeDocument/2006/relationships/slide" Target="slides/slide175.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slide" Target="slides/slide165.xml" /><Relationship Id="rId182" Type="http://schemas.openxmlformats.org/officeDocument/2006/relationships/slide" Target="slides/slide181.xml" /><Relationship Id="rId187" Type="http://schemas.openxmlformats.org/officeDocument/2006/relationships/slide" Target="slides/slide186.xml" /><Relationship Id="rId1" Type="http://schemas.openxmlformats.org/officeDocument/2006/relationships/slideMaster" Target="slideMasters/slideMaster1.xml" /><Relationship Id="rId6" Type="http://schemas.openxmlformats.org/officeDocument/2006/relationships/slide" Target="slides/slide5.xml" /><Relationship Id="rId23" Type="http://schemas.openxmlformats.org/officeDocument/2006/relationships/slide" Target="slides/slide22.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119" Type="http://schemas.openxmlformats.org/officeDocument/2006/relationships/slide" Target="slides/slide118.xml" /><Relationship Id="rId44" Type="http://schemas.openxmlformats.org/officeDocument/2006/relationships/slide" Target="slides/slide43.xml" /><Relationship Id="rId60" Type="http://schemas.openxmlformats.org/officeDocument/2006/relationships/slide" Target="slides/slide59.xml" /><Relationship Id="rId65" Type="http://schemas.openxmlformats.org/officeDocument/2006/relationships/slide" Target="slides/slide64.xml" /><Relationship Id="rId81" Type="http://schemas.openxmlformats.org/officeDocument/2006/relationships/slide" Target="slides/slide80.xml" /><Relationship Id="rId86" Type="http://schemas.openxmlformats.org/officeDocument/2006/relationships/slide" Target="slides/slide85.xml" /><Relationship Id="rId130" Type="http://schemas.openxmlformats.org/officeDocument/2006/relationships/slide" Target="slides/slide129.xml" /><Relationship Id="rId135" Type="http://schemas.openxmlformats.org/officeDocument/2006/relationships/slide" Target="slides/slide134.xml" /><Relationship Id="rId151" Type="http://schemas.openxmlformats.org/officeDocument/2006/relationships/slide" Target="slides/slide150.xml" /><Relationship Id="rId156" Type="http://schemas.openxmlformats.org/officeDocument/2006/relationships/slide" Target="slides/slide155.xml" /><Relationship Id="rId177" Type="http://schemas.openxmlformats.org/officeDocument/2006/relationships/slide" Target="slides/slide176.xml" /><Relationship Id="rId172" Type="http://schemas.openxmlformats.org/officeDocument/2006/relationships/slide" Target="slides/slide171.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183" Type="http://schemas.openxmlformats.org/officeDocument/2006/relationships/slide" Target="slides/slide182.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viewProps" Target="viewProps.xml" /><Relationship Id="rId3" Type="http://schemas.openxmlformats.org/officeDocument/2006/relationships/slide" Target="slides/slide2.xml"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0" Type="http://schemas.openxmlformats.org/officeDocument/2006/relationships/theme" Target="theme/theme1.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45164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3380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91102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8312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0009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49339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680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38548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726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4776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75066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17971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69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171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96530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7469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86379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6/23/2021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15348099"/>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3" Type="http://schemas.openxmlformats.org/officeDocument/2006/relationships/image" Target="../media/image90.jpeg" /><Relationship Id="rId2" Type="http://schemas.openxmlformats.org/officeDocument/2006/relationships/image" Target="../media/image89.jpeg"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2" Type="http://schemas.openxmlformats.org/officeDocument/2006/relationships/image" Target="../media/image91.jpeg"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2" Type="http://schemas.openxmlformats.org/officeDocument/2006/relationships/image" Target="../media/image92.jpeg" /><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2" Type="http://schemas.openxmlformats.org/officeDocument/2006/relationships/image" Target="../media/image93.jpeg" /><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3" Type="http://schemas.openxmlformats.org/officeDocument/2006/relationships/image" Target="../media/image95.jpeg" /><Relationship Id="rId2" Type="http://schemas.openxmlformats.org/officeDocument/2006/relationships/image" Target="../media/image94.jpeg"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2" Type="http://schemas.openxmlformats.org/officeDocument/2006/relationships/image" Target="../media/image96.jpeg"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2" Type="http://schemas.openxmlformats.org/officeDocument/2006/relationships/image" Target="../media/image97.jpeg" /><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2" Type="http://schemas.openxmlformats.org/officeDocument/2006/relationships/image" Target="../media/image98.jpe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2" Type="http://schemas.openxmlformats.org/officeDocument/2006/relationships/image" Target="../media/image99.jpeg"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2" Type="http://schemas.openxmlformats.org/officeDocument/2006/relationships/image" Target="../media/image100.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2" Type="http://schemas.openxmlformats.org/officeDocument/2006/relationships/image" Target="../media/image101.jpeg" /><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2" Type="http://schemas.openxmlformats.org/officeDocument/2006/relationships/image" Target="../media/image102.jpeg"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2" Type="http://schemas.openxmlformats.org/officeDocument/2006/relationships/image" Target="../media/image103.jpeg"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2" Type="http://schemas.openxmlformats.org/officeDocument/2006/relationships/image" Target="../media/image104.jpe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2" Type="http://schemas.openxmlformats.org/officeDocument/2006/relationships/image" Target="../media/image105.jpeg"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image" Target="../media/image106.jpeg"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2" Type="http://schemas.openxmlformats.org/officeDocument/2006/relationships/image" Target="../media/image107.jpeg" /><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2" Type="http://schemas.openxmlformats.org/officeDocument/2006/relationships/image" Target="../media/image108.jpeg" /><Relationship Id="rId1" Type="http://schemas.openxmlformats.org/officeDocument/2006/relationships/slideLayout" Target="../slideLayouts/slideLayout2.xml" /></Relationships>
</file>

<file path=ppt/slides/_rels/slide118.xml.rels><?xml version="1.0" encoding="UTF-8" standalone="yes"?>
<Relationships xmlns="http://schemas.openxmlformats.org/package/2006/relationships"><Relationship Id="rId2" Type="http://schemas.openxmlformats.org/officeDocument/2006/relationships/image" Target="../media/image109.jpeg"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2" Type="http://schemas.openxmlformats.org/officeDocument/2006/relationships/image" Target="../media/image110.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2" Type="http://schemas.openxmlformats.org/officeDocument/2006/relationships/image" Target="../media/image111.jpeg"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2" Type="http://schemas.openxmlformats.org/officeDocument/2006/relationships/image" Target="../media/image112.jpeg"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2" Type="http://schemas.openxmlformats.org/officeDocument/2006/relationships/image" Target="../media/image113.jpeg" /><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2" Type="http://schemas.openxmlformats.org/officeDocument/2006/relationships/image" Target="../media/image114.jpeg" /><Relationship Id="rId1" Type="http://schemas.openxmlformats.org/officeDocument/2006/relationships/slideLayout" Target="../slideLayouts/slideLayout2.xml" /></Relationships>
</file>

<file path=ppt/slides/_rels/slide124.xml.rels><?xml version="1.0" encoding="UTF-8" standalone="yes"?>
<Relationships xmlns="http://schemas.openxmlformats.org/package/2006/relationships"><Relationship Id="rId2" Type="http://schemas.openxmlformats.org/officeDocument/2006/relationships/image" Target="../media/image115.jpeg" /><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2" Type="http://schemas.openxmlformats.org/officeDocument/2006/relationships/image" Target="../media/image116.jpeg" /><Relationship Id="rId1" Type="http://schemas.openxmlformats.org/officeDocument/2006/relationships/slideLayout" Target="../slideLayouts/slideLayout2.xml"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2" Type="http://schemas.openxmlformats.org/officeDocument/2006/relationships/image" Target="../media/image117.jpeg"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2" Type="http://schemas.openxmlformats.org/officeDocument/2006/relationships/image" Target="../media/image118.jpeg" /><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2" Type="http://schemas.openxmlformats.org/officeDocument/2006/relationships/image" Target="../media/image119.jpeg" /><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2" Type="http://schemas.openxmlformats.org/officeDocument/2006/relationships/image" Target="../media/image120.jpeg" /><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2" Type="http://schemas.openxmlformats.org/officeDocument/2006/relationships/image" Target="../media/image121.jpeg" /><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2" Type="http://schemas.openxmlformats.org/officeDocument/2006/relationships/image" Target="../media/image122.jpeg" /><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2" Type="http://schemas.openxmlformats.org/officeDocument/2006/relationships/image" Target="../media/image123.jpeg" /><Relationship Id="rId1" Type="http://schemas.openxmlformats.org/officeDocument/2006/relationships/slideLayout" Target="../slideLayouts/slideLayout2.xml" /></Relationships>
</file>

<file path=ppt/slides/_rels/slide139.xml.rels><?xml version="1.0" encoding="UTF-8" standalone="yes"?>
<Relationships xmlns="http://schemas.openxmlformats.org/package/2006/relationships"><Relationship Id="rId2" Type="http://schemas.openxmlformats.org/officeDocument/2006/relationships/image" Target="../media/image124.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40.xml.rels><?xml version="1.0" encoding="UTF-8" standalone="yes"?>
<Relationships xmlns="http://schemas.openxmlformats.org/package/2006/relationships"><Relationship Id="rId3" Type="http://schemas.openxmlformats.org/officeDocument/2006/relationships/image" Target="../media/image126.jpeg" /><Relationship Id="rId2" Type="http://schemas.openxmlformats.org/officeDocument/2006/relationships/image" Target="../media/image125.jpeg" /><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2" Type="http://schemas.openxmlformats.org/officeDocument/2006/relationships/image" Target="../media/image127.jpeg" /><Relationship Id="rId1" Type="http://schemas.openxmlformats.org/officeDocument/2006/relationships/slideLayout" Target="../slideLayouts/slideLayout2.xml" /></Relationships>
</file>

<file path=ppt/slides/_rels/slide142.xml.rels><?xml version="1.0" encoding="UTF-8" standalone="yes"?>
<Relationships xmlns="http://schemas.openxmlformats.org/package/2006/relationships"><Relationship Id="rId2" Type="http://schemas.openxmlformats.org/officeDocument/2006/relationships/image" Target="../media/image128.jpeg" /><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2" Type="http://schemas.openxmlformats.org/officeDocument/2006/relationships/image" Target="../media/image129.jpeg" /><Relationship Id="rId1" Type="http://schemas.openxmlformats.org/officeDocument/2006/relationships/slideLayout" Target="../slideLayouts/slideLayout2.xml" /></Relationships>
</file>

<file path=ppt/slides/_rels/slide144.xml.rels><?xml version="1.0" encoding="UTF-8" standalone="yes"?>
<Relationships xmlns="http://schemas.openxmlformats.org/package/2006/relationships"><Relationship Id="rId2" Type="http://schemas.openxmlformats.org/officeDocument/2006/relationships/image" Target="../media/image130.jpeg" /><Relationship Id="rId1" Type="http://schemas.openxmlformats.org/officeDocument/2006/relationships/slideLayout" Target="../slideLayouts/slideLayout2.xml" /></Relationships>
</file>

<file path=ppt/slides/_rels/slide145.xml.rels><?xml version="1.0" encoding="UTF-8" standalone="yes"?>
<Relationships xmlns="http://schemas.openxmlformats.org/package/2006/relationships"><Relationship Id="rId2" Type="http://schemas.openxmlformats.org/officeDocument/2006/relationships/image" Target="../media/image131.jpeg" /><Relationship Id="rId1" Type="http://schemas.openxmlformats.org/officeDocument/2006/relationships/slideLayout" Target="../slideLayouts/slideLayout2.xml" /></Relationships>
</file>

<file path=ppt/slides/_rels/slide146.xml.rels><?xml version="1.0" encoding="UTF-8" standalone="yes"?>
<Relationships xmlns="http://schemas.openxmlformats.org/package/2006/relationships"><Relationship Id="rId2" Type="http://schemas.openxmlformats.org/officeDocument/2006/relationships/image" Target="../media/image132.jpeg" /><Relationship Id="rId1" Type="http://schemas.openxmlformats.org/officeDocument/2006/relationships/slideLayout" Target="../slideLayouts/slideLayout2.xml" /></Relationships>
</file>

<file path=ppt/slides/_rels/slide147.xml.rels><?xml version="1.0" encoding="UTF-8" standalone="yes"?>
<Relationships xmlns="http://schemas.openxmlformats.org/package/2006/relationships"><Relationship Id="rId3" Type="http://schemas.openxmlformats.org/officeDocument/2006/relationships/image" Target="../media/image134.jpeg" /><Relationship Id="rId2" Type="http://schemas.openxmlformats.org/officeDocument/2006/relationships/image" Target="../media/image133.jpeg" /><Relationship Id="rId1" Type="http://schemas.openxmlformats.org/officeDocument/2006/relationships/slideLayout" Target="../slideLayouts/slideLayout2.xml" /></Relationships>
</file>

<file path=ppt/slides/_rels/slide148.xml.rels><?xml version="1.0" encoding="UTF-8" standalone="yes"?>
<Relationships xmlns="http://schemas.openxmlformats.org/package/2006/relationships"><Relationship Id="rId2" Type="http://schemas.openxmlformats.org/officeDocument/2006/relationships/image" Target="../media/image135.jpeg" /><Relationship Id="rId1" Type="http://schemas.openxmlformats.org/officeDocument/2006/relationships/slideLayout" Target="../slideLayouts/slideLayout2.xml" /></Relationships>
</file>

<file path=ppt/slides/_rels/slide149.xml.rels><?xml version="1.0" encoding="UTF-8" standalone="yes"?>
<Relationships xmlns="http://schemas.openxmlformats.org/package/2006/relationships"><Relationship Id="rId2" Type="http://schemas.openxmlformats.org/officeDocument/2006/relationships/image" Target="../media/image136.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150.xml.rels><?xml version="1.0" encoding="UTF-8" standalone="yes"?>
<Relationships xmlns="http://schemas.openxmlformats.org/package/2006/relationships"><Relationship Id="rId2" Type="http://schemas.openxmlformats.org/officeDocument/2006/relationships/image" Target="../media/image137.jpeg" /><Relationship Id="rId1" Type="http://schemas.openxmlformats.org/officeDocument/2006/relationships/slideLayout" Target="../slideLayouts/slideLayout2.xml" /></Relationships>
</file>

<file path=ppt/slides/_rels/slide151.xml.rels><?xml version="1.0" encoding="UTF-8" standalone="yes"?>
<Relationships xmlns="http://schemas.openxmlformats.org/package/2006/relationships"><Relationship Id="rId3" Type="http://schemas.openxmlformats.org/officeDocument/2006/relationships/image" Target="../media/image139.jpeg" /><Relationship Id="rId2" Type="http://schemas.openxmlformats.org/officeDocument/2006/relationships/image" Target="../media/image138.jpeg" /><Relationship Id="rId1" Type="http://schemas.openxmlformats.org/officeDocument/2006/relationships/slideLayout" Target="../slideLayouts/slideLayout2.xml" /></Relationships>
</file>

<file path=ppt/slides/_rels/slide152.xml.rels><?xml version="1.0" encoding="UTF-8" standalone="yes"?>
<Relationships xmlns="http://schemas.openxmlformats.org/package/2006/relationships"><Relationship Id="rId2" Type="http://schemas.openxmlformats.org/officeDocument/2006/relationships/image" Target="../media/image140.jpeg" /><Relationship Id="rId1" Type="http://schemas.openxmlformats.org/officeDocument/2006/relationships/slideLayout" Target="../slideLayouts/slideLayout2.xml" /></Relationships>
</file>

<file path=ppt/slides/_rels/slide153.xml.rels><?xml version="1.0" encoding="UTF-8" standalone="yes"?>
<Relationships xmlns="http://schemas.openxmlformats.org/package/2006/relationships"><Relationship Id="rId3" Type="http://schemas.openxmlformats.org/officeDocument/2006/relationships/image" Target="../media/image142.jpeg" /><Relationship Id="rId2" Type="http://schemas.openxmlformats.org/officeDocument/2006/relationships/image" Target="../media/image141.jpeg" /><Relationship Id="rId1" Type="http://schemas.openxmlformats.org/officeDocument/2006/relationships/slideLayout" Target="../slideLayouts/slideLayout2.xml" /></Relationships>
</file>

<file path=ppt/slides/_rels/slide154.xml.rels><?xml version="1.0" encoding="UTF-8" standalone="yes"?>
<Relationships xmlns="http://schemas.openxmlformats.org/package/2006/relationships"><Relationship Id="rId2" Type="http://schemas.openxmlformats.org/officeDocument/2006/relationships/image" Target="../media/image143.jpeg" /><Relationship Id="rId1" Type="http://schemas.openxmlformats.org/officeDocument/2006/relationships/slideLayout" Target="../slideLayouts/slideLayout2.xml" /></Relationships>
</file>

<file path=ppt/slides/_rels/slide155.xml.rels><?xml version="1.0" encoding="UTF-8" standalone="yes"?>
<Relationships xmlns="http://schemas.openxmlformats.org/package/2006/relationships"><Relationship Id="rId2" Type="http://schemas.openxmlformats.org/officeDocument/2006/relationships/image" Target="../media/image144.jpeg" /><Relationship Id="rId1" Type="http://schemas.openxmlformats.org/officeDocument/2006/relationships/slideLayout" Target="../slideLayouts/slideLayout2.xml" /></Relationships>
</file>

<file path=ppt/slides/_rels/slide156.xml.rels><?xml version="1.0" encoding="UTF-8" standalone="yes"?>
<Relationships xmlns="http://schemas.openxmlformats.org/package/2006/relationships"><Relationship Id="rId2" Type="http://schemas.openxmlformats.org/officeDocument/2006/relationships/image" Target="../media/image145.jpeg" /><Relationship Id="rId1" Type="http://schemas.openxmlformats.org/officeDocument/2006/relationships/slideLayout" Target="../slideLayouts/slideLayout2.xml" /></Relationships>
</file>

<file path=ppt/slides/_rels/slide157.xml.rels><?xml version="1.0" encoding="UTF-8" standalone="yes"?>
<Relationships xmlns="http://schemas.openxmlformats.org/package/2006/relationships"><Relationship Id="rId2" Type="http://schemas.openxmlformats.org/officeDocument/2006/relationships/image" Target="../media/image146.jpeg" /><Relationship Id="rId1" Type="http://schemas.openxmlformats.org/officeDocument/2006/relationships/slideLayout" Target="../slideLayouts/slideLayout2.xml" /></Relationships>
</file>

<file path=ppt/slides/_rels/slide158.xml.rels><?xml version="1.0" encoding="UTF-8" standalone="yes"?>
<Relationships xmlns="http://schemas.openxmlformats.org/package/2006/relationships"><Relationship Id="rId2" Type="http://schemas.openxmlformats.org/officeDocument/2006/relationships/image" Target="../media/image147.jpeg" /><Relationship Id="rId1" Type="http://schemas.openxmlformats.org/officeDocument/2006/relationships/slideLayout" Target="../slideLayouts/slideLayout2.xml" /></Relationships>
</file>

<file path=ppt/slides/_rels/slide159.xml.rels><?xml version="1.0" encoding="UTF-8" standalone="yes"?>
<Relationships xmlns="http://schemas.openxmlformats.org/package/2006/relationships"><Relationship Id="rId2" Type="http://schemas.openxmlformats.org/officeDocument/2006/relationships/image" Target="../media/image148.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160.xml.rels><?xml version="1.0" encoding="UTF-8" standalone="yes"?>
<Relationships xmlns="http://schemas.openxmlformats.org/package/2006/relationships"><Relationship Id="rId2" Type="http://schemas.openxmlformats.org/officeDocument/2006/relationships/image" Target="../media/image149.jpeg" /><Relationship Id="rId1" Type="http://schemas.openxmlformats.org/officeDocument/2006/relationships/slideLayout" Target="../slideLayouts/slideLayout2.xml" /></Relationships>
</file>

<file path=ppt/slides/_rels/slide161.xml.rels><?xml version="1.0" encoding="UTF-8" standalone="yes"?>
<Relationships xmlns="http://schemas.openxmlformats.org/package/2006/relationships"><Relationship Id="rId3" Type="http://schemas.openxmlformats.org/officeDocument/2006/relationships/image" Target="../media/image151.jpeg" /><Relationship Id="rId2" Type="http://schemas.openxmlformats.org/officeDocument/2006/relationships/image" Target="../media/image150.jpeg" /><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3" Type="http://schemas.openxmlformats.org/officeDocument/2006/relationships/image" Target="../media/image153.jpeg" /><Relationship Id="rId2" Type="http://schemas.openxmlformats.org/officeDocument/2006/relationships/image" Target="../media/image152.jpeg" /><Relationship Id="rId1" Type="http://schemas.openxmlformats.org/officeDocument/2006/relationships/slideLayout" Target="../slideLayouts/slideLayout2.xml" /></Relationships>
</file>

<file path=ppt/slides/_rels/slide163.xml.rels><?xml version="1.0" encoding="UTF-8" standalone="yes"?>
<Relationships xmlns="http://schemas.openxmlformats.org/package/2006/relationships"><Relationship Id="rId2" Type="http://schemas.openxmlformats.org/officeDocument/2006/relationships/image" Target="../media/image154.jpeg" /><Relationship Id="rId1" Type="http://schemas.openxmlformats.org/officeDocument/2006/relationships/slideLayout" Target="../slideLayouts/slideLayout2.xml" /></Relationships>
</file>

<file path=ppt/slides/_rels/slide164.xml.rels><?xml version="1.0" encoding="UTF-8" standalone="yes"?>
<Relationships xmlns="http://schemas.openxmlformats.org/package/2006/relationships"><Relationship Id="rId3" Type="http://schemas.openxmlformats.org/officeDocument/2006/relationships/image" Target="../media/image156.jpeg" /><Relationship Id="rId2" Type="http://schemas.openxmlformats.org/officeDocument/2006/relationships/image" Target="../media/image155.jpeg" /><Relationship Id="rId1" Type="http://schemas.openxmlformats.org/officeDocument/2006/relationships/slideLayout" Target="../slideLayouts/slideLayout2.xml" /></Relationships>
</file>

<file path=ppt/slides/_rels/slide165.xml.rels><?xml version="1.0" encoding="UTF-8" standalone="yes"?>
<Relationships xmlns="http://schemas.openxmlformats.org/package/2006/relationships"><Relationship Id="rId2" Type="http://schemas.openxmlformats.org/officeDocument/2006/relationships/image" Target="../media/image157.jpeg" /><Relationship Id="rId1" Type="http://schemas.openxmlformats.org/officeDocument/2006/relationships/slideLayout" Target="../slideLayouts/slideLayout2.xml" /></Relationships>
</file>

<file path=ppt/slides/_rels/slide166.xml.rels><?xml version="1.0" encoding="UTF-8" standalone="yes"?>
<Relationships xmlns="http://schemas.openxmlformats.org/package/2006/relationships"><Relationship Id="rId2" Type="http://schemas.openxmlformats.org/officeDocument/2006/relationships/image" Target="../media/image158.jpeg" /><Relationship Id="rId1" Type="http://schemas.openxmlformats.org/officeDocument/2006/relationships/slideLayout" Target="../slideLayouts/slideLayout2.xml" /></Relationships>
</file>

<file path=ppt/slides/_rels/slide167.xml.rels><?xml version="1.0" encoding="UTF-8" standalone="yes"?>
<Relationships xmlns="http://schemas.openxmlformats.org/package/2006/relationships"><Relationship Id="rId2" Type="http://schemas.openxmlformats.org/officeDocument/2006/relationships/image" Target="../media/image159.jpeg" /><Relationship Id="rId1" Type="http://schemas.openxmlformats.org/officeDocument/2006/relationships/slideLayout" Target="../slideLayouts/slideLayout2.xml" /></Relationships>
</file>

<file path=ppt/slides/_rels/slide168.xml.rels><?xml version="1.0" encoding="UTF-8" standalone="yes"?>
<Relationships xmlns="http://schemas.openxmlformats.org/package/2006/relationships"><Relationship Id="rId3" Type="http://schemas.openxmlformats.org/officeDocument/2006/relationships/image" Target="../media/image161.jpeg" /><Relationship Id="rId2" Type="http://schemas.openxmlformats.org/officeDocument/2006/relationships/image" Target="../media/image160.jpeg" /><Relationship Id="rId1" Type="http://schemas.openxmlformats.org/officeDocument/2006/relationships/slideLayout" Target="../slideLayouts/slideLayout2.xml" /></Relationships>
</file>

<file path=ppt/slides/_rels/slide169.xml.rels><?xml version="1.0" encoding="UTF-8" standalone="yes"?>
<Relationships xmlns="http://schemas.openxmlformats.org/package/2006/relationships"><Relationship Id="rId2" Type="http://schemas.openxmlformats.org/officeDocument/2006/relationships/image" Target="../media/image162.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170.xml.rels><?xml version="1.0" encoding="UTF-8" standalone="yes"?>
<Relationships xmlns="http://schemas.openxmlformats.org/package/2006/relationships"><Relationship Id="rId2" Type="http://schemas.openxmlformats.org/officeDocument/2006/relationships/image" Target="../media/image163.jpeg" /><Relationship Id="rId1" Type="http://schemas.openxmlformats.org/officeDocument/2006/relationships/slideLayout" Target="../slideLayouts/slideLayout2.xml" /></Relationships>
</file>

<file path=ppt/slides/_rels/slide171.xml.rels><?xml version="1.0" encoding="UTF-8" standalone="yes"?>
<Relationships xmlns="http://schemas.openxmlformats.org/package/2006/relationships"><Relationship Id="rId2" Type="http://schemas.openxmlformats.org/officeDocument/2006/relationships/image" Target="../media/image164.jpeg" /><Relationship Id="rId1" Type="http://schemas.openxmlformats.org/officeDocument/2006/relationships/slideLayout" Target="../slideLayouts/slideLayout2.xml" /></Relationships>
</file>

<file path=ppt/slides/_rels/slide172.xml.rels><?xml version="1.0" encoding="UTF-8" standalone="yes"?>
<Relationships xmlns="http://schemas.openxmlformats.org/package/2006/relationships"><Relationship Id="rId2" Type="http://schemas.openxmlformats.org/officeDocument/2006/relationships/image" Target="../media/image165.jpeg" /><Relationship Id="rId1" Type="http://schemas.openxmlformats.org/officeDocument/2006/relationships/slideLayout" Target="../slideLayouts/slideLayout2.xml" /></Relationships>
</file>

<file path=ppt/slides/_rels/slide173.xml.rels><?xml version="1.0" encoding="UTF-8" standalone="yes"?>
<Relationships xmlns="http://schemas.openxmlformats.org/package/2006/relationships"><Relationship Id="rId2" Type="http://schemas.openxmlformats.org/officeDocument/2006/relationships/image" Target="../media/image166.jpeg" /><Relationship Id="rId1" Type="http://schemas.openxmlformats.org/officeDocument/2006/relationships/slideLayout" Target="../slideLayouts/slideLayout2.xml" /></Relationships>
</file>

<file path=ppt/slides/_rels/slide174.xml.rels><?xml version="1.0" encoding="UTF-8" standalone="yes"?>
<Relationships xmlns="http://schemas.openxmlformats.org/package/2006/relationships"><Relationship Id="rId2" Type="http://schemas.openxmlformats.org/officeDocument/2006/relationships/image" Target="../media/image167.jpeg" /><Relationship Id="rId1" Type="http://schemas.openxmlformats.org/officeDocument/2006/relationships/slideLayout" Target="../slideLayouts/slideLayout2.xml" /></Relationships>
</file>

<file path=ppt/slides/_rels/slide175.xml.rels><?xml version="1.0" encoding="UTF-8" standalone="yes"?>
<Relationships xmlns="http://schemas.openxmlformats.org/package/2006/relationships"><Relationship Id="rId2" Type="http://schemas.openxmlformats.org/officeDocument/2006/relationships/image" Target="../media/image168.jpeg" /><Relationship Id="rId1" Type="http://schemas.openxmlformats.org/officeDocument/2006/relationships/slideLayout" Target="../slideLayouts/slideLayout2.xml" /></Relationships>
</file>

<file path=ppt/slides/_rels/slide176.xml.rels><?xml version="1.0" encoding="UTF-8" standalone="yes"?>
<Relationships xmlns="http://schemas.openxmlformats.org/package/2006/relationships"><Relationship Id="rId2" Type="http://schemas.openxmlformats.org/officeDocument/2006/relationships/image" Target="../media/image169.jpeg" /><Relationship Id="rId1" Type="http://schemas.openxmlformats.org/officeDocument/2006/relationships/slideLayout" Target="../slideLayouts/slideLayout2.xml" /></Relationships>
</file>

<file path=ppt/slides/_rels/slide177.xml.rels><?xml version="1.0" encoding="UTF-8" standalone="yes"?>
<Relationships xmlns="http://schemas.openxmlformats.org/package/2006/relationships"><Relationship Id="rId2" Type="http://schemas.openxmlformats.org/officeDocument/2006/relationships/image" Target="../media/image170.jpeg" /><Relationship Id="rId1" Type="http://schemas.openxmlformats.org/officeDocument/2006/relationships/slideLayout" Target="../slideLayouts/slideLayout2.xml" /></Relationships>
</file>

<file path=ppt/slides/_rels/slide178.xml.rels><?xml version="1.0" encoding="UTF-8" standalone="yes"?>
<Relationships xmlns="http://schemas.openxmlformats.org/package/2006/relationships"><Relationship Id="rId2" Type="http://schemas.openxmlformats.org/officeDocument/2006/relationships/image" Target="../media/image171.jpeg" /><Relationship Id="rId1" Type="http://schemas.openxmlformats.org/officeDocument/2006/relationships/slideLayout" Target="../slideLayouts/slideLayout2.xml" /></Relationships>
</file>

<file path=ppt/slides/_rels/slide179.xml.rels><?xml version="1.0" encoding="UTF-8" standalone="yes"?>
<Relationships xmlns="http://schemas.openxmlformats.org/package/2006/relationships"><Relationship Id="rId2" Type="http://schemas.openxmlformats.org/officeDocument/2006/relationships/image" Target="../media/image172.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2" Type="http://schemas.openxmlformats.org/officeDocument/2006/relationships/image" Target="../media/image163.jpeg" /><Relationship Id="rId1" Type="http://schemas.openxmlformats.org/officeDocument/2006/relationships/slideLayout" Target="../slideLayouts/slideLayout2.xml" /></Relationships>
</file>

<file path=ppt/slides/_rels/slide181.xml.rels><?xml version="1.0" encoding="UTF-8" standalone="yes"?>
<Relationships xmlns="http://schemas.openxmlformats.org/package/2006/relationships"><Relationship Id="rId2" Type="http://schemas.openxmlformats.org/officeDocument/2006/relationships/image" Target="../media/image173.jpeg" /><Relationship Id="rId1" Type="http://schemas.openxmlformats.org/officeDocument/2006/relationships/slideLayout" Target="../slideLayouts/slideLayout2.xml" /></Relationships>
</file>

<file path=ppt/slides/_rels/slide182.xml.rels><?xml version="1.0" encoding="UTF-8" standalone="yes"?>
<Relationships xmlns="http://schemas.openxmlformats.org/package/2006/relationships"><Relationship Id="rId2" Type="http://schemas.openxmlformats.org/officeDocument/2006/relationships/image" Target="../media/image174.jpeg" /><Relationship Id="rId1" Type="http://schemas.openxmlformats.org/officeDocument/2006/relationships/slideLayout" Target="../slideLayouts/slideLayout2.xml"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 standalone="yes"?>
<Relationships xmlns="http://schemas.openxmlformats.org/package/2006/relationships"><Relationship Id="rId2" Type="http://schemas.openxmlformats.org/officeDocument/2006/relationships/image" Target="../media/image175.jpeg" /><Relationship Id="rId1" Type="http://schemas.openxmlformats.org/officeDocument/2006/relationships/slideLayout" Target="../slideLayouts/slideLayout2.xml"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 standalone="yes"?>
<Relationships xmlns="http://schemas.openxmlformats.org/package/2006/relationships"><Relationship Id="rId8" Type="http://schemas.openxmlformats.org/officeDocument/2006/relationships/hyperlink" Target="https://docs.aws.amazon.com/vpc/latest/userguide/VPC_Internet_Gateway.html" TargetMode="External" /><Relationship Id="rId3" Type="http://schemas.openxmlformats.org/officeDocument/2006/relationships/hyperlink" Target="https://aws.amazon.com/s3/?did=ft_card&amp;trk=ft_card" TargetMode="External" /><Relationship Id="rId7" Type="http://schemas.openxmlformats.org/officeDocument/2006/relationships/hyperlink" Target="https://docs.aws.amazon.com/vpc/latest/userguide/VPC_Subnets.html#vpc-sizing-ipv4" TargetMode="External" /><Relationship Id="rId2" Type="http://schemas.openxmlformats.org/officeDocument/2006/relationships/hyperlink" Target="https://aws.amazon.com/ec2/?ec2-whats-new.sort-by=item.additionalFields.postDateTime&amp;ec2-whats-new.sort-order=desc" TargetMode="External" /><Relationship Id="rId1" Type="http://schemas.openxmlformats.org/officeDocument/2006/relationships/slideLayout" Target="../slideLayouts/slideLayout2.xml" /><Relationship Id="rId6" Type="http://schemas.openxmlformats.org/officeDocument/2006/relationships/hyperlink" Target="https://docs.aws.amazon.com/AmazonS3/latest/userguide/bucket-encryption.html" TargetMode="External" /><Relationship Id="rId11" Type="http://schemas.openxmlformats.org/officeDocument/2006/relationships/hyperlink" Target="https://www.geeksforgeeks.org/how-to-check-the-os-version-in-linux/" TargetMode="External" /><Relationship Id="rId5" Type="http://schemas.openxmlformats.org/officeDocument/2006/relationships/hyperlink" Target="https://aws.amazon.com/cloudwatch/" TargetMode="External" /><Relationship Id="rId10" Type="http://schemas.openxmlformats.org/officeDocument/2006/relationships/hyperlink" Target="https://www.geeksforgeeks.org/uname-command-in-linux-with-examples/" TargetMode="External" /><Relationship Id="rId4" Type="http://schemas.openxmlformats.org/officeDocument/2006/relationships/hyperlink" Target="https://aws.amazon.com/sns/?whats-new-cards.sort-by=item.additionalFields.postDateTime&amp;whats-new-cards.sort-order=desc" TargetMode="External" /><Relationship Id="rId9" Type="http://schemas.openxmlformats.org/officeDocument/2006/relationships/hyperlink" Target="https://docs.aws.amazon.com/vpc/?id=docs_gateway" TargetMode="External" /></Relationships>
</file>

<file path=ppt/slides/_rels/slide19.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9.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30.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33.jpe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36.jpe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41.jpe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42.jpe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43.jpe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44.jpe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image" Target="../media/image45.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image" Target="../media/image46.jpe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48.jpeg"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49.jpe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2" Type="http://schemas.openxmlformats.org/officeDocument/2006/relationships/image" Target="../media/image50.jpeg" /><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image" Target="../media/image51.jpe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52.jpe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53.jpe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54.jpe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image" Target="../media/image55.jpe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56.jpe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57.jpe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image" Target="../media/image58.jpe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3" Type="http://schemas.openxmlformats.org/officeDocument/2006/relationships/image" Target="../media/image60.jpeg" /><Relationship Id="rId2" Type="http://schemas.openxmlformats.org/officeDocument/2006/relationships/image" Target="../media/image59.jpe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image" Target="../media/image61.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2" Type="http://schemas.openxmlformats.org/officeDocument/2006/relationships/image" Target="../media/image62.jpeg"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63.jpe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image" Target="../media/image64.jpeg"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65.jpe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66.jpeg"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67.jpe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3" Type="http://schemas.openxmlformats.org/officeDocument/2006/relationships/image" Target="../media/image69.jpeg" /><Relationship Id="rId2" Type="http://schemas.openxmlformats.org/officeDocument/2006/relationships/image" Target="../media/image68.jpeg"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image" Target="../media/image70.jpeg"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image" Target="../media/image71.jpe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image" Target="../media/image72.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2" Type="http://schemas.openxmlformats.org/officeDocument/2006/relationships/image" Target="../media/image73.jpe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image" Target="../media/image74.jpeg"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2" Type="http://schemas.openxmlformats.org/officeDocument/2006/relationships/image" Target="../media/image75.jpeg"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2" Type="http://schemas.openxmlformats.org/officeDocument/2006/relationships/image" Target="../media/image76.jpeg"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2" Type="http://schemas.openxmlformats.org/officeDocument/2006/relationships/image" Target="../media/image77.jpeg"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78.jpeg"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2" Type="http://schemas.openxmlformats.org/officeDocument/2006/relationships/image" Target="../media/image79.jpeg"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2" Type="http://schemas.openxmlformats.org/officeDocument/2006/relationships/image" Target="../media/image80.jpeg"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image" Target="../media/image81.jpeg"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2" Type="http://schemas.openxmlformats.org/officeDocument/2006/relationships/image" Target="../media/image82.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2" Type="http://schemas.openxmlformats.org/officeDocument/2006/relationships/image" Target="../media/image83.jpeg"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2" Type="http://schemas.openxmlformats.org/officeDocument/2006/relationships/image" Target="../media/image84.jpeg"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image" Target="../media/image85.jpeg"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2" Type="http://schemas.openxmlformats.org/officeDocument/2006/relationships/image" Target="../media/image86.jpeg"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2" Type="http://schemas.openxmlformats.org/officeDocument/2006/relationships/image" Target="../media/image87.jpeg"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2" Type="http://schemas.openxmlformats.org/officeDocument/2006/relationships/image" Target="../media/image88.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21D72B3-B535-624A-9D3B-CAA5222B8B57}"/>
              </a:ext>
            </a:extLst>
          </p:cNvPr>
          <p:cNvSpPr/>
          <p:nvPr/>
        </p:nvSpPr>
        <p:spPr>
          <a:xfrm>
            <a:off x="4224130" y="2088402"/>
            <a:ext cx="6738494" cy="863758"/>
          </a:xfrm>
          <a:prstGeom prst="round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6FD6-F11D-8348-9434-B21FF9E32459}"/>
              </a:ext>
            </a:extLst>
          </p:cNvPr>
          <p:cNvSpPr>
            <a:spLocks noGrp="1"/>
          </p:cNvSpPr>
          <p:nvPr>
            <p:ph type="ctrTitle"/>
          </p:nvPr>
        </p:nvSpPr>
        <p:spPr/>
        <p:txBody>
          <a:bodyPr>
            <a:normAutofit/>
          </a:bodyPr>
          <a:lstStyle/>
          <a:p>
            <a:pPr algn="ctr"/>
            <a:r>
              <a:rPr lang="en-US" b="1">
                <a:solidFill>
                  <a:schemeClr val="accent1">
                    <a:lumMod val="40000"/>
                    <a:lumOff val="60000"/>
                  </a:schemeClr>
                </a:solidFill>
              </a:rPr>
              <a:t>NETW211 Final Project</a:t>
            </a:r>
            <a:br>
              <a:rPr lang="en-US" b="1">
                <a:solidFill>
                  <a:schemeClr val="accent1">
                    <a:lumMod val="40000"/>
                    <a:lumOff val="60000"/>
                  </a:schemeClr>
                </a:solidFill>
              </a:rPr>
            </a:br>
            <a:br>
              <a:rPr lang="en-US" b="1">
                <a:solidFill>
                  <a:schemeClr val="accent1">
                    <a:lumMod val="40000"/>
                    <a:lumOff val="60000"/>
                  </a:schemeClr>
                </a:solidFill>
              </a:rPr>
            </a:br>
            <a:endParaRPr lang="en-US" b="1">
              <a:solidFill>
                <a:schemeClr val="accent1">
                  <a:lumMod val="40000"/>
                  <a:lumOff val="60000"/>
                </a:schemeClr>
              </a:solidFill>
            </a:endParaRPr>
          </a:p>
        </p:txBody>
      </p:sp>
      <p:sp>
        <p:nvSpPr>
          <p:cNvPr id="3" name="Subtitle 2">
            <a:extLst>
              <a:ext uri="{FF2B5EF4-FFF2-40B4-BE49-F238E27FC236}">
                <a16:creationId xmlns:a16="http://schemas.microsoft.com/office/drawing/2014/main" id="{EBDE6FF6-B2F0-FF4F-A85B-CC93847EC5D5}"/>
              </a:ext>
            </a:extLst>
          </p:cNvPr>
          <p:cNvSpPr>
            <a:spLocks noGrp="1"/>
          </p:cNvSpPr>
          <p:nvPr>
            <p:ph type="subTitle" idx="1"/>
          </p:nvPr>
        </p:nvSpPr>
        <p:spPr>
          <a:xfrm>
            <a:off x="9891801" y="6590590"/>
            <a:ext cx="2300198" cy="267410"/>
          </a:xfrm>
        </p:spPr>
        <p:txBody>
          <a:bodyPr>
            <a:normAutofit fontScale="70000" lnSpcReduction="20000"/>
          </a:bodyPr>
          <a:lstStyle/>
          <a:p>
            <a:r>
              <a:rPr lang="en-US"/>
              <a:t>Created by: Jeremy Duncan</a:t>
            </a:r>
          </a:p>
        </p:txBody>
      </p:sp>
    </p:spTree>
    <p:extLst>
      <p:ext uri="{BB962C8B-B14F-4D97-AF65-F5344CB8AC3E}">
        <p14:creationId xmlns:p14="http://schemas.microsoft.com/office/powerpoint/2010/main" val="1047611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E657F64-3D90-5A47-85A0-4E7595E6A084}"/>
              </a:ext>
            </a:extLst>
          </p:cNvPr>
          <p:cNvPicPr>
            <a:picLocks noChangeAspect="1"/>
          </p:cNvPicPr>
          <p:nvPr/>
        </p:nvPicPr>
        <p:blipFill>
          <a:blip r:embed="rId2"/>
          <a:stretch>
            <a:fillRect/>
          </a:stretch>
        </p:blipFill>
        <p:spPr>
          <a:xfrm>
            <a:off x="146164" y="1692018"/>
            <a:ext cx="11886682" cy="5126051"/>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68315"/>
            <a:ext cx="12192000" cy="1203066"/>
          </a:xfrm>
        </p:spPr>
        <p:txBody>
          <a:bodyPr anchor="t">
            <a:noAutofit/>
          </a:bodyPr>
          <a:lstStyle/>
          <a:p>
            <a:r>
              <a:rPr lang="en-US" sz="2400"/>
              <a:t>After clicking on </a:t>
            </a:r>
            <a:r>
              <a:rPr lang="en-US" sz="2400" b="1" i="1"/>
              <a:t>Launch instances</a:t>
            </a:r>
            <a:r>
              <a:rPr lang="en-US" sz="2400"/>
              <a:t>, It brings you to a selection of Amazon Machine Images (AMI). These are pre-configured images that contain many different options depending on your needs. In this example I will be choosing the first choice, </a:t>
            </a:r>
            <a:r>
              <a:rPr lang="en-US" sz="2400" b="1" i="1">
                <a:solidFill>
                  <a:schemeClr val="accent1">
                    <a:lumMod val="60000"/>
                    <a:lumOff val="40000"/>
                  </a:schemeClr>
                </a:solidFill>
              </a:rPr>
              <a:t>Amazon Linux 2 AMI</a:t>
            </a:r>
            <a:r>
              <a:rPr lang="en-US" sz="2400"/>
              <a:t>.</a:t>
            </a:r>
          </a:p>
          <a:p>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a:off x="11371534" y="2594372"/>
            <a:ext cx="305481" cy="694657"/>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flipH="1">
            <a:off x="1188798" y="3323557"/>
            <a:ext cx="10640716" cy="78398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620C7A5A-2318-9749-8179-32F6F7C7529E}"/>
              </a:ext>
            </a:extLst>
          </p:cNvPr>
          <p:cNvSpPr/>
          <p:nvPr/>
        </p:nvSpPr>
        <p:spPr>
          <a:xfrm flipH="1">
            <a:off x="224118" y="1738170"/>
            <a:ext cx="404386" cy="18666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Arrow: Down 5">
            <a:extLst>
              <a:ext uri="{FF2B5EF4-FFF2-40B4-BE49-F238E27FC236}">
                <a16:creationId xmlns:a16="http://schemas.microsoft.com/office/drawing/2014/main" id="{E7EC01D1-3BD6-5F4B-9C40-86719F401334}"/>
              </a:ext>
            </a:extLst>
          </p:cNvPr>
          <p:cNvSpPr/>
          <p:nvPr/>
        </p:nvSpPr>
        <p:spPr>
          <a:xfrm>
            <a:off x="210583" y="1419778"/>
            <a:ext cx="330573" cy="337661"/>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97BF4FC0-2889-8748-8CF9-2323535005EE}"/>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6370231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AFB73AA8-AAEE-C64A-B6F1-69C76F07F585}"/>
              </a:ext>
            </a:extLst>
          </p:cNvPr>
          <p:cNvPicPr>
            <a:picLocks noChangeAspect="1"/>
          </p:cNvPicPr>
          <p:nvPr/>
        </p:nvPicPr>
        <p:blipFill>
          <a:blip r:embed="rId2"/>
          <a:stretch>
            <a:fillRect/>
          </a:stretch>
        </p:blipFill>
        <p:spPr>
          <a:xfrm>
            <a:off x="2032000" y="1789392"/>
            <a:ext cx="8128000" cy="4841268"/>
          </a:xfrm>
          <a:prstGeom prst="rect">
            <a:avLst/>
          </a:prstGeom>
        </p:spPr>
      </p:pic>
      <p:pic>
        <p:nvPicPr>
          <p:cNvPr id="4" name="Picture 4">
            <a:extLst>
              <a:ext uri="{FF2B5EF4-FFF2-40B4-BE49-F238E27FC236}">
                <a16:creationId xmlns:a16="http://schemas.microsoft.com/office/drawing/2014/main" id="{3FCC6FC9-B5C6-1E42-B46C-F389DBA092B7}"/>
              </a:ext>
            </a:extLst>
          </p:cNvPr>
          <p:cNvPicPr>
            <a:picLocks noChangeAspect="1"/>
          </p:cNvPicPr>
          <p:nvPr/>
        </p:nvPicPr>
        <p:blipFill>
          <a:blip r:embed="rId3"/>
          <a:stretch>
            <a:fillRect/>
          </a:stretch>
        </p:blipFill>
        <p:spPr>
          <a:xfrm>
            <a:off x="7890249" y="6039634"/>
            <a:ext cx="2096210" cy="420621"/>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77292"/>
            <a:ext cx="12192000" cy="1194089"/>
          </a:xfrm>
        </p:spPr>
        <p:txBody>
          <a:bodyPr anchor="t">
            <a:normAutofit/>
          </a:bodyPr>
          <a:lstStyle/>
          <a:p>
            <a:r>
              <a:rPr lang="en-US" sz="2400"/>
              <a:t>I type in “</a:t>
            </a:r>
            <a:r>
              <a:rPr lang="en-US" sz="2400" b="1" i="1">
                <a:solidFill>
                  <a:schemeClr val="accent2">
                    <a:lumMod val="60000"/>
                    <a:lumOff val="40000"/>
                  </a:schemeClr>
                </a:solidFill>
              </a:rPr>
              <a:t>netw211-project-bucket-jd46</a:t>
            </a:r>
            <a:r>
              <a:rPr lang="en-US" sz="2400"/>
              <a:t>” for </a:t>
            </a:r>
            <a:r>
              <a:rPr lang="en-US" sz="2400" b="1" i="1">
                <a:solidFill>
                  <a:schemeClr val="accent1">
                    <a:lumMod val="60000"/>
                    <a:lumOff val="40000"/>
                  </a:schemeClr>
                </a:solidFill>
              </a:rPr>
              <a:t>Bucket name</a:t>
            </a:r>
            <a:r>
              <a:rPr lang="en-US" sz="2400"/>
              <a:t>, and click on </a:t>
            </a:r>
            <a:r>
              <a:rPr lang="en-US" sz="2400" b="1" i="1">
                <a:solidFill>
                  <a:schemeClr val="accent1">
                    <a:lumMod val="60000"/>
                    <a:lumOff val="40000"/>
                  </a:schemeClr>
                </a:solidFill>
              </a:rPr>
              <a:t>Create bucket</a:t>
            </a:r>
            <a:r>
              <a:rPr lang="en-US" sz="2400"/>
              <a:t>.</a:t>
            </a:r>
          </a:p>
        </p:txBody>
      </p:sp>
      <p:sp>
        <p:nvSpPr>
          <p:cNvPr id="8" name="Arrow: Down 7">
            <a:extLst>
              <a:ext uri="{FF2B5EF4-FFF2-40B4-BE49-F238E27FC236}">
                <a16:creationId xmlns:a16="http://schemas.microsoft.com/office/drawing/2014/main" id="{58B1B181-5762-8542-AB4B-4FF235F2F9BB}"/>
              </a:ext>
            </a:extLst>
          </p:cNvPr>
          <p:cNvSpPr/>
          <p:nvPr/>
        </p:nvSpPr>
        <p:spPr>
          <a:xfrm>
            <a:off x="9147147" y="529148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333362" y="4118324"/>
            <a:ext cx="2097834" cy="35627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8613319" y="6039634"/>
            <a:ext cx="1373139" cy="42062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4509177" y="4156239"/>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38527137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A33818D8-D4CF-1E48-ACF1-C014DB77C38D}"/>
              </a:ext>
            </a:extLst>
          </p:cNvPr>
          <p:cNvPicPr>
            <a:picLocks noChangeAspect="1"/>
          </p:cNvPicPr>
          <p:nvPr/>
        </p:nvPicPr>
        <p:blipFill>
          <a:blip r:embed="rId2"/>
          <a:stretch>
            <a:fillRect/>
          </a:stretch>
        </p:blipFill>
        <p:spPr>
          <a:xfrm>
            <a:off x="124239" y="1668354"/>
            <a:ext cx="11968370" cy="5093803"/>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80508"/>
            <a:ext cx="12192000" cy="1190873"/>
          </a:xfrm>
        </p:spPr>
        <p:txBody>
          <a:bodyPr anchor="t">
            <a:normAutofit/>
          </a:bodyPr>
          <a:lstStyle/>
          <a:p>
            <a:r>
              <a:rPr lang="en-US" sz="2400"/>
              <a:t>I’m notified that I have successfully created a bucket, and it is shown now under </a:t>
            </a:r>
            <a:r>
              <a:rPr lang="en-US" sz="2400" b="1" i="1">
                <a:solidFill>
                  <a:schemeClr val="accent1">
                    <a:lumMod val="60000"/>
                    <a:lumOff val="40000"/>
                  </a:schemeClr>
                </a:solidFill>
              </a:rPr>
              <a:t>Buckets</a:t>
            </a:r>
            <a:r>
              <a:rPr lang="en-US" sz="2400"/>
              <a:t>. </a:t>
            </a:r>
          </a:p>
          <a:p>
            <a:r>
              <a:rPr lang="en-US" sz="2400"/>
              <a:t>I click on my bucket </a:t>
            </a:r>
            <a:r>
              <a:rPr lang="en-US" sz="2400" b="1" i="1">
                <a:solidFill>
                  <a:schemeClr val="accent1">
                    <a:lumMod val="60000"/>
                    <a:lumOff val="40000"/>
                  </a:schemeClr>
                </a:solidFill>
              </a:rPr>
              <a:t>netw211-project-bucketjd46 </a:t>
            </a:r>
            <a:r>
              <a:rPr lang="en-US" sz="2400"/>
              <a:t>as shown below.</a:t>
            </a:r>
          </a:p>
        </p:txBody>
      </p:sp>
      <p:sp>
        <p:nvSpPr>
          <p:cNvPr id="8" name="Arrow: Down 7">
            <a:extLst>
              <a:ext uri="{FF2B5EF4-FFF2-40B4-BE49-F238E27FC236}">
                <a16:creationId xmlns:a16="http://schemas.microsoft.com/office/drawing/2014/main" id="{58B1B181-5762-8542-AB4B-4FF235F2F9BB}"/>
              </a:ext>
            </a:extLst>
          </p:cNvPr>
          <p:cNvSpPr/>
          <p:nvPr/>
        </p:nvSpPr>
        <p:spPr>
          <a:xfrm rot="10800000">
            <a:off x="2123792" y="503709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451013" y="2206630"/>
            <a:ext cx="2861860" cy="3195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583160" y="4851801"/>
            <a:ext cx="1386747" cy="15917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246890" y="2278899"/>
            <a:ext cx="279647" cy="17502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4" name="Arrow: Down 3">
            <a:extLst>
              <a:ext uri="{FF2B5EF4-FFF2-40B4-BE49-F238E27FC236}">
                <a16:creationId xmlns:a16="http://schemas.microsoft.com/office/drawing/2014/main" id="{1BFFE3D9-56C2-D445-9BC1-FB67E465F2E6}"/>
              </a:ext>
            </a:extLst>
          </p:cNvPr>
          <p:cNvSpPr/>
          <p:nvPr/>
        </p:nvSpPr>
        <p:spPr>
          <a:xfrm rot="5400000">
            <a:off x="4570086" y="201082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4946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23E3CE48-8F6A-5141-8ED0-60C61DDA4B50}"/>
              </a:ext>
            </a:extLst>
          </p:cNvPr>
          <p:cNvPicPr>
            <a:picLocks noChangeAspect="1"/>
          </p:cNvPicPr>
          <p:nvPr/>
        </p:nvPicPr>
        <p:blipFill>
          <a:blip r:embed="rId2"/>
          <a:stretch>
            <a:fillRect/>
          </a:stretch>
        </p:blipFill>
        <p:spPr>
          <a:xfrm>
            <a:off x="136071" y="1656522"/>
            <a:ext cx="11956538" cy="5105636"/>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pPr marL="0" indent="0">
              <a:buNone/>
            </a:pPr>
            <a:r>
              <a:rPr lang="en-US" sz="2400"/>
              <a:t>If I select </a:t>
            </a:r>
            <a:r>
              <a:rPr lang="en-US" sz="2400" b="1" i="1">
                <a:solidFill>
                  <a:schemeClr val="accent1">
                    <a:lumMod val="60000"/>
                    <a:lumOff val="40000"/>
                  </a:schemeClr>
                </a:solidFill>
              </a:rPr>
              <a:t>Properties</a:t>
            </a:r>
            <a:r>
              <a:rPr lang="en-US" sz="2400"/>
              <a:t> next under my bucket I can see an overview of information.</a:t>
            </a:r>
          </a:p>
        </p:txBody>
      </p:sp>
      <p:sp>
        <p:nvSpPr>
          <p:cNvPr id="7" name="Rectangle 6">
            <a:extLst>
              <a:ext uri="{FF2B5EF4-FFF2-40B4-BE49-F238E27FC236}">
                <a16:creationId xmlns:a16="http://schemas.microsoft.com/office/drawing/2014/main" id="{5930181B-5DEC-374A-8F82-6A438DDCED55}"/>
              </a:ext>
            </a:extLst>
          </p:cNvPr>
          <p:cNvSpPr/>
          <p:nvPr/>
        </p:nvSpPr>
        <p:spPr>
          <a:xfrm>
            <a:off x="2066293" y="2047713"/>
            <a:ext cx="483568" cy="17676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228363" y="2047713"/>
            <a:ext cx="327756" cy="17676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2222168" y="222447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28148524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9F811C8-8199-0F49-ABA9-CE21B527D3D7}"/>
              </a:ext>
            </a:extLst>
          </p:cNvPr>
          <p:cNvPicPr>
            <a:picLocks noChangeAspect="1"/>
          </p:cNvPicPr>
          <p:nvPr/>
        </p:nvPicPr>
        <p:blipFill>
          <a:blip r:embed="rId2"/>
          <a:stretch>
            <a:fillRect/>
          </a:stretch>
        </p:blipFill>
        <p:spPr>
          <a:xfrm>
            <a:off x="124239" y="1662438"/>
            <a:ext cx="11986118" cy="5093804"/>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 want to use my bucket to store data, so I select </a:t>
            </a:r>
            <a:r>
              <a:rPr lang="en-US" sz="2400" b="1" i="1">
                <a:solidFill>
                  <a:schemeClr val="accent1">
                    <a:lumMod val="60000"/>
                    <a:lumOff val="40000"/>
                  </a:schemeClr>
                </a:solidFill>
              </a:rPr>
              <a:t>Objects</a:t>
            </a:r>
            <a:r>
              <a:rPr lang="en-US" sz="2400"/>
              <a:t>, then click on </a:t>
            </a:r>
            <a:r>
              <a:rPr lang="en-US" sz="2400" b="1" i="1">
                <a:solidFill>
                  <a:schemeClr val="accent1">
                    <a:lumMod val="60000"/>
                    <a:lumOff val="40000"/>
                  </a:schemeClr>
                </a:solidFill>
              </a:rPr>
              <a:t>Upload</a:t>
            </a:r>
            <a:r>
              <a:rPr lang="en-US" sz="2400"/>
              <a:t>.</a:t>
            </a:r>
          </a:p>
        </p:txBody>
      </p:sp>
      <p:sp>
        <p:nvSpPr>
          <p:cNvPr id="7" name="Rectangle 6">
            <a:extLst>
              <a:ext uri="{FF2B5EF4-FFF2-40B4-BE49-F238E27FC236}">
                <a16:creationId xmlns:a16="http://schemas.microsoft.com/office/drawing/2014/main" id="{5930181B-5DEC-374A-8F82-6A438DDCED55}"/>
              </a:ext>
            </a:extLst>
          </p:cNvPr>
          <p:cNvSpPr/>
          <p:nvPr/>
        </p:nvSpPr>
        <p:spPr>
          <a:xfrm>
            <a:off x="238203" y="2235089"/>
            <a:ext cx="323832" cy="23194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6258828" y="274539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614516" y="2687462"/>
            <a:ext cx="385142" cy="21145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6120142" y="3491088"/>
            <a:ext cx="582855" cy="27036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36311687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72771"/>
            <a:ext cx="12192000" cy="1198610"/>
          </a:xfrm>
        </p:spPr>
        <p:txBody>
          <a:bodyPr anchor="t">
            <a:normAutofit/>
          </a:bodyPr>
          <a:lstStyle/>
          <a:p>
            <a:r>
              <a:rPr lang="en-US" sz="2400"/>
              <a:t>I’m taken to an upload screen. I click on </a:t>
            </a:r>
            <a:r>
              <a:rPr lang="en-US" sz="2400" b="1" i="1">
                <a:solidFill>
                  <a:schemeClr val="accent1">
                    <a:lumMod val="60000"/>
                    <a:lumOff val="40000"/>
                  </a:schemeClr>
                </a:solidFill>
              </a:rPr>
              <a:t>Add files</a:t>
            </a:r>
            <a:r>
              <a:rPr lang="en-US" sz="2400"/>
              <a:t> and select a picture of Yoda to upload.</a:t>
            </a:r>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pic>
        <p:nvPicPr>
          <p:cNvPr id="4" name="Picture 4">
            <a:extLst>
              <a:ext uri="{FF2B5EF4-FFF2-40B4-BE49-F238E27FC236}">
                <a16:creationId xmlns:a16="http://schemas.microsoft.com/office/drawing/2014/main" id="{720CA91A-0A94-A040-835D-EFCAA7578925}"/>
              </a:ext>
            </a:extLst>
          </p:cNvPr>
          <p:cNvPicPr>
            <a:picLocks noChangeAspect="1"/>
          </p:cNvPicPr>
          <p:nvPr/>
        </p:nvPicPr>
        <p:blipFill>
          <a:blip r:embed="rId2"/>
          <a:stretch>
            <a:fillRect/>
          </a:stretch>
        </p:blipFill>
        <p:spPr>
          <a:xfrm>
            <a:off x="7093462" y="2774975"/>
            <a:ext cx="2792423" cy="3352795"/>
          </a:xfrm>
          <a:prstGeom prst="rect">
            <a:avLst/>
          </a:prstGeom>
        </p:spPr>
      </p:pic>
      <p:sp>
        <p:nvSpPr>
          <p:cNvPr id="5" name="Arrow: Curved Down 4">
            <a:extLst>
              <a:ext uri="{FF2B5EF4-FFF2-40B4-BE49-F238E27FC236}">
                <a16:creationId xmlns:a16="http://schemas.microsoft.com/office/drawing/2014/main" id="{4751C053-FD9A-F246-B752-A76D184389AD}"/>
              </a:ext>
            </a:extLst>
          </p:cNvPr>
          <p:cNvSpPr/>
          <p:nvPr/>
        </p:nvSpPr>
        <p:spPr>
          <a:xfrm>
            <a:off x="5531598" y="1562210"/>
            <a:ext cx="3360373" cy="1372546"/>
          </a:xfrm>
          <a:prstGeom prst="curvedDownArrow">
            <a:avLst>
              <a:gd name="adj1" fmla="val 20041"/>
              <a:gd name="adj2" fmla="val 57288"/>
              <a:gd name="adj3" fmla="val 4104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3">
            <a:extLst>
              <a:ext uri="{FF2B5EF4-FFF2-40B4-BE49-F238E27FC236}">
                <a16:creationId xmlns:a16="http://schemas.microsoft.com/office/drawing/2014/main" id="{713DDB4F-ED6F-AF4A-A669-1854145ECC98}"/>
              </a:ext>
            </a:extLst>
          </p:cNvPr>
          <p:cNvPicPr>
            <a:picLocks noChangeAspect="1"/>
          </p:cNvPicPr>
          <p:nvPr/>
        </p:nvPicPr>
        <p:blipFill>
          <a:blip r:embed="rId3"/>
          <a:stretch>
            <a:fillRect/>
          </a:stretch>
        </p:blipFill>
        <p:spPr>
          <a:xfrm>
            <a:off x="557010" y="1323081"/>
            <a:ext cx="5256489" cy="5418667"/>
          </a:xfrm>
          <a:prstGeom prst="rect">
            <a:avLst/>
          </a:prstGeom>
        </p:spPr>
      </p:pic>
      <p:sp>
        <p:nvSpPr>
          <p:cNvPr id="11" name="Rectangle 10">
            <a:extLst>
              <a:ext uri="{FF2B5EF4-FFF2-40B4-BE49-F238E27FC236}">
                <a16:creationId xmlns:a16="http://schemas.microsoft.com/office/drawing/2014/main" id="{732761D1-0F4F-1F4F-9F4C-0A48BEE38A29}"/>
              </a:ext>
            </a:extLst>
          </p:cNvPr>
          <p:cNvSpPr/>
          <p:nvPr/>
        </p:nvSpPr>
        <p:spPr>
          <a:xfrm>
            <a:off x="4172534" y="2934757"/>
            <a:ext cx="702373" cy="23038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10800000">
            <a:off x="4370979" y="3183518"/>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109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09150A0-1577-9048-B091-17280FAFADE1}"/>
              </a:ext>
            </a:extLst>
          </p:cNvPr>
          <p:cNvPicPr>
            <a:picLocks noChangeAspect="1"/>
          </p:cNvPicPr>
          <p:nvPr/>
        </p:nvPicPr>
        <p:blipFill>
          <a:blip r:embed="rId2"/>
          <a:stretch>
            <a:fillRect/>
          </a:stretch>
        </p:blipFill>
        <p:spPr>
          <a:xfrm>
            <a:off x="124239" y="1668354"/>
            <a:ext cx="11974286" cy="5076056"/>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78058"/>
            <a:ext cx="12192000" cy="1193323"/>
          </a:xfrm>
        </p:spPr>
        <p:txBody>
          <a:bodyPr anchor="t">
            <a:normAutofit/>
          </a:bodyPr>
          <a:lstStyle/>
          <a:p>
            <a:r>
              <a:rPr lang="en-US" sz="2400"/>
              <a:t>The picture I selected is now showing up under </a:t>
            </a:r>
            <a:r>
              <a:rPr lang="en-US" sz="2400" b="1" i="1">
                <a:solidFill>
                  <a:schemeClr val="accent1">
                    <a:lumMod val="60000"/>
                    <a:lumOff val="40000"/>
                  </a:schemeClr>
                </a:solidFill>
              </a:rPr>
              <a:t>Files and Folders</a:t>
            </a:r>
            <a:r>
              <a:rPr lang="en-US" sz="2400"/>
              <a:t>. I click on </a:t>
            </a:r>
            <a:r>
              <a:rPr lang="en-US" sz="2400" b="1" i="1">
                <a:solidFill>
                  <a:schemeClr val="accent1">
                    <a:lumMod val="60000"/>
                    <a:lumOff val="40000"/>
                  </a:schemeClr>
                </a:solidFill>
              </a:rPr>
              <a:t>Upload</a:t>
            </a:r>
            <a:r>
              <a:rPr lang="en-US" sz="2400"/>
              <a:t> to complete the process.</a:t>
            </a:r>
          </a:p>
        </p:txBody>
      </p:sp>
      <p:sp>
        <p:nvSpPr>
          <p:cNvPr id="8" name="Arrow: Down 7">
            <a:extLst>
              <a:ext uri="{FF2B5EF4-FFF2-40B4-BE49-F238E27FC236}">
                <a16:creationId xmlns:a16="http://schemas.microsoft.com/office/drawing/2014/main" id="{58B1B181-5762-8542-AB4B-4FF235F2F9BB}"/>
              </a:ext>
            </a:extLst>
          </p:cNvPr>
          <p:cNvSpPr/>
          <p:nvPr/>
        </p:nvSpPr>
        <p:spPr>
          <a:xfrm>
            <a:off x="3830905" y="571134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506421" y="4279906"/>
            <a:ext cx="3324484" cy="24003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3725414" y="6460255"/>
            <a:ext cx="516465" cy="28415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37178132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D52D005-A48D-3040-A3E9-791E593A2520}"/>
              </a:ext>
            </a:extLst>
          </p:cNvPr>
          <p:cNvPicPr>
            <a:picLocks noChangeAspect="1"/>
          </p:cNvPicPr>
          <p:nvPr/>
        </p:nvPicPr>
        <p:blipFill>
          <a:blip r:embed="rId2"/>
          <a:stretch>
            <a:fillRect/>
          </a:stretch>
        </p:blipFill>
        <p:spPr>
          <a:xfrm>
            <a:off x="118323" y="1614732"/>
            <a:ext cx="11992034" cy="5129678"/>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Im notified my upload was successful at the top of the screen, and the file shows up in the Files and folder section.</a:t>
            </a:r>
          </a:p>
        </p:txBody>
      </p:sp>
      <p:sp>
        <p:nvSpPr>
          <p:cNvPr id="6" name="Rectangle 5">
            <a:extLst>
              <a:ext uri="{FF2B5EF4-FFF2-40B4-BE49-F238E27FC236}">
                <a16:creationId xmlns:a16="http://schemas.microsoft.com/office/drawing/2014/main" id="{A6F3ED4C-FCCF-1A49-A0CC-790589EB18BD}"/>
              </a:ext>
            </a:extLst>
          </p:cNvPr>
          <p:cNvSpPr/>
          <p:nvPr/>
        </p:nvSpPr>
        <p:spPr>
          <a:xfrm>
            <a:off x="336501" y="1869803"/>
            <a:ext cx="834897" cy="32508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540772" y="5426290"/>
            <a:ext cx="9333281" cy="22954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4" name="Arrow: Down 3">
            <a:extLst>
              <a:ext uri="{FF2B5EF4-FFF2-40B4-BE49-F238E27FC236}">
                <a16:creationId xmlns:a16="http://schemas.microsoft.com/office/drawing/2014/main" id="{6B6F77F7-BBD8-3240-A193-EDCBDEC6ED7F}"/>
              </a:ext>
            </a:extLst>
          </p:cNvPr>
          <p:cNvSpPr/>
          <p:nvPr/>
        </p:nvSpPr>
        <p:spPr>
          <a:xfrm rot="5400000">
            <a:off x="1419215" y="1673608"/>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0091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1B0A7275-B5E8-F64C-945F-58F0A3F318FA}"/>
              </a:ext>
            </a:extLst>
          </p:cNvPr>
          <p:cNvPicPr>
            <a:picLocks noChangeAspect="1"/>
          </p:cNvPicPr>
          <p:nvPr/>
        </p:nvPicPr>
        <p:blipFill>
          <a:blip r:embed="rId2"/>
          <a:stretch>
            <a:fillRect/>
          </a:stretch>
        </p:blipFill>
        <p:spPr>
          <a:xfrm>
            <a:off x="68207" y="1727516"/>
            <a:ext cx="12024401" cy="5028726"/>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If I click on the file name, I’m taken to the file’s properties. I can see the URL for the picture under </a:t>
            </a:r>
            <a:r>
              <a:rPr lang="en-US" sz="2400" b="1" i="1">
                <a:solidFill>
                  <a:schemeClr val="accent1">
                    <a:lumMod val="60000"/>
                    <a:lumOff val="40000"/>
                  </a:schemeClr>
                </a:solidFill>
              </a:rPr>
              <a:t>Object URL</a:t>
            </a:r>
            <a:r>
              <a:rPr lang="en-US" sz="2400"/>
              <a:t>.</a:t>
            </a:r>
          </a:p>
        </p:txBody>
      </p:sp>
      <p:sp>
        <p:nvSpPr>
          <p:cNvPr id="8" name="Arrow: Down 7">
            <a:extLst>
              <a:ext uri="{FF2B5EF4-FFF2-40B4-BE49-F238E27FC236}">
                <a16:creationId xmlns:a16="http://schemas.microsoft.com/office/drawing/2014/main" id="{58B1B181-5762-8542-AB4B-4FF235F2F9BB}"/>
              </a:ext>
            </a:extLst>
          </p:cNvPr>
          <p:cNvSpPr/>
          <p:nvPr/>
        </p:nvSpPr>
        <p:spPr>
          <a:xfrm rot="16200000">
            <a:off x="6228315" y="466625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6775545" y="4792381"/>
            <a:ext cx="4305401" cy="47299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573103" y="2723423"/>
            <a:ext cx="456136" cy="22281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466324" y="2284815"/>
            <a:ext cx="2254934" cy="29462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3641744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510C0EE8-2F51-584A-BC63-773951AD9A51}"/>
              </a:ext>
            </a:extLst>
          </p:cNvPr>
          <p:cNvPicPr>
            <a:picLocks noChangeAspect="1"/>
          </p:cNvPicPr>
          <p:nvPr/>
        </p:nvPicPr>
        <p:blipFill>
          <a:blip r:embed="rId2"/>
          <a:stretch>
            <a:fillRect/>
          </a:stretch>
        </p:blipFill>
        <p:spPr>
          <a:xfrm>
            <a:off x="851925" y="2454555"/>
            <a:ext cx="10453836" cy="2982385"/>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397745"/>
            <a:ext cx="12192000" cy="1073636"/>
          </a:xfrm>
        </p:spPr>
        <p:txBody>
          <a:bodyPr anchor="t">
            <a:normAutofit/>
          </a:bodyPr>
          <a:lstStyle/>
          <a:p>
            <a:r>
              <a:rPr lang="en-US" sz="2400"/>
              <a:t>If I try to access the file from the URL, I’m taken to an </a:t>
            </a:r>
            <a:r>
              <a:rPr lang="en-US" sz="2400" b="1" i="1">
                <a:solidFill>
                  <a:schemeClr val="accent1">
                    <a:lumMod val="60000"/>
                    <a:lumOff val="40000"/>
                  </a:schemeClr>
                </a:solidFill>
              </a:rPr>
              <a:t>Access Denied</a:t>
            </a:r>
            <a:r>
              <a:rPr lang="en-US" sz="2400"/>
              <a:t> screen. This is because I have not given public access to this file yet.</a:t>
            </a:r>
          </a:p>
          <a:p>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a:off x="9213299" y="181899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7722129" y="2544245"/>
            <a:ext cx="3287823" cy="35466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174474" y="3900248"/>
            <a:ext cx="2458042" cy="21807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3704829" y="3881299"/>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12827144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2335CB2-9439-204A-A0F6-40A2EF047E67}"/>
              </a:ext>
            </a:extLst>
          </p:cNvPr>
          <p:cNvPicPr>
            <a:picLocks noChangeAspect="1"/>
          </p:cNvPicPr>
          <p:nvPr/>
        </p:nvPicPr>
        <p:blipFill>
          <a:blip r:embed="rId2"/>
          <a:stretch>
            <a:fillRect/>
          </a:stretch>
        </p:blipFill>
        <p:spPr>
          <a:xfrm>
            <a:off x="112407" y="1614733"/>
            <a:ext cx="11974286" cy="5094180"/>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 can verify this by going to the </a:t>
            </a:r>
            <a:r>
              <a:rPr lang="en-US" sz="2400" b="1" i="1">
                <a:solidFill>
                  <a:schemeClr val="accent1">
                    <a:lumMod val="60000"/>
                    <a:lumOff val="40000"/>
                  </a:schemeClr>
                </a:solidFill>
              </a:rPr>
              <a:t>Permissions</a:t>
            </a:r>
            <a:r>
              <a:rPr lang="en-US" sz="2400"/>
              <a:t> section of the file. I can see there is no public access.</a:t>
            </a:r>
          </a:p>
        </p:txBody>
      </p:sp>
      <p:sp>
        <p:nvSpPr>
          <p:cNvPr id="7" name="Rectangle 6">
            <a:extLst>
              <a:ext uri="{FF2B5EF4-FFF2-40B4-BE49-F238E27FC236}">
                <a16:creationId xmlns:a16="http://schemas.microsoft.com/office/drawing/2014/main" id="{5930181B-5DEC-374A-8F82-6A438DDCED55}"/>
              </a:ext>
            </a:extLst>
          </p:cNvPr>
          <p:cNvSpPr/>
          <p:nvPr/>
        </p:nvSpPr>
        <p:spPr>
          <a:xfrm>
            <a:off x="1026571" y="2891781"/>
            <a:ext cx="493879" cy="25560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11101513" y="522413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462638" y="2147862"/>
            <a:ext cx="2235126" cy="40791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543564" y="5310618"/>
            <a:ext cx="10324401" cy="55228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35793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70729"/>
            <a:ext cx="12192000" cy="1091353"/>
          </a:xfrm>
        </p:spPr>
        <p:txBody>
          <a:bodyPr anchor="t">
            <a:normAutofit/>
          </a:bodyPr>
          <a:lstStyle/>
          <a:p>
            <a:r>
              <a:rPr lang="en-US" sz="2400"/>
              <a:t>Under </a:t>
            </a:r>
            <a:r>
              <a:rPr lang="en-US" sz="2400" b="1" i="1">
                <a:solidFill>
                  <a:schemeClr val="accent1">
                    <a:lumMod val="60000"/>
                    <a:lumOff val="40000"/>
                  </a:schemeClr>
                </a:solidFill>
              </a:rPr>
              <a:t>Choose Instance Type</a:t>
            </a:r>
            <a:r>
              <a:rPr lang="en-US" sz="2400"/>
              <a:t> I selected </a:t>
            </a:r>
            <a:r>
              <a:rPr lang="en-US" sz="2400" b="1" i="1">
                <a:solidFill>
                  <a:schemeClr val="accent1">
                    <a:lumMod val="60000"/>
                    <a:lumOff val="40000"/>
                  </a:schemeClr>
                </a:solidFill>
              </a:rPr>
              <a:t>t2 micro</a:t>
            </a:r>
            <a:r>
              <a:rPr lang="en-US" sz="2400"/>
              <a:t> for this project, which contains 1 virtual CPU, 1 GB of memory, and low network performance.</a:t>
            </a:r>
          </a:p>
          <a:p>
            <a:endParaRPr lang="en-US"/>
          </a:p>
        </p:txBody>
      </p:sp>
      <p:pic>
        <p:nvPicPr>
          <p:cNvPr id="4" name="Picture 4">
            <a:extLst>
              <a:ext uri="{FF2B5EF4-FFF2-40B4-BE49-F238E27FC236}">
                <a16:creationId xmlns:a16="http://schemas.microsoft.com/office/drawing/2014/main" id="{FAB04730-CEF5-5646-B353-F3BC0F81FC4A}"/>
              </a:ext>
            </a:extLst>
          </p:cNvPr>
          <p:cNvPicPr>
            <a:picLocks noChangeAspect="1"/>
          </p:cNvPicPr>
          <p:nvPr/>
        </p:nvPicPr>
        <p:blipFill>
          <a:blip r:embed="rId2"/>
          <a:stretch>
            <a:fillRect/>
          </a:stretch>
        </p:blipFill>
        <p:spPr>
          <a:xfrm>
            <a:off x="97443" y="1325217"/>
            <a:ext cx="12014654" cy="5417801"/>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623630" y="1598055"/>
            <a:ext cx="784411"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872473" y="1193667"/>
            <a:ext cx="286726" cy="38976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201B537-C4C4-1143-8E6A-22DD31F16433}"/>
              </a:ext>
            </a:extLst>
          </p:cNvPr>
          <p:cNvSpPr/>
          <p:nvPr/>
        </p:nvSpPr>
        <p:spPr>
          <a:xfrm>
            <a:off x="79903" y="3289819"/>
            <a:ext cx="11997113" cy="2783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Arrow: Down 5">
            <a:extLst>
              <a:ext uri="{FF2B5EF4-FFF2-40B4-BE49-F238E27FC236}">
                <a16:creationId xmlns:a16="http://schemas.microsoft.com/office/drawing/2014/main" id="{AAAF794B-0C08-1649-8A07-E879FB63E1CE}"/>
              </a:ext>
            </a:extLst>
          </p:cNvPr>
          <p:cNvSpPr/>
          <p:nvPr/>
        </p:nvSpPr>
        <p:spPr>
          <a:xfrm>
            <a:off x="97443" y="2877798"/>
            <a:ext cx="286726" cy="38976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937E9B9D-EC27-9A4C-AC96-FF681195EF13}"/>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26735631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DCE1C144-0A98-0B4E-B46B-89B0CDDBD9ED}"/>
              </a:ext>
            </a:extLst>
          </p:cNvPr>
          <p:cNvPicPr>
            <a:picLocks noChangeAspect="1"/>
          </p:cNvPicPr>
          <p:nvPr/>
        </p:nvPicPr>
        <p:blipFill>
          <a:blip r:embed="rId2"/>
          <a:stretch>
            <a:fillRect/>
          </a:stretch>
        </p:blipFill>
        <p:spPr>
          <a:xfrm>
            <a:off x="124239" y="1614733"/>
            <a:ext cx="11962454" cy="5123762"/>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72140"/>
            <a:ext cx="12192000" cy="1199241"/>
          </a:xfrm>
        </p:spPr>
        <p:txBody>
          <a:bodyPr anchor="t">
            <a:normAutofit/>
          </a:bodyPr>
          <a:lstStyle/>
          <a:p>
            <a:r>
              <a:rPr lang="en-US" sz="2400"/>
              <a:t>Currently the bucket I have created has defaulted to blocking all public access to it’s files. In order to change this I need to go to the bucket’s </a:t>
            </a:r>
            <a:r>
              <a:rPr lang="en-US" sz="2400" b="1" i="1">
                <a:solidFill>
                  <a:schemeClr val="accent1">
                    <a:lumMod val="60000"/>
                    <a:lumOff val="40000"/>
                  </a:schemeClr>
                </a:solidFill>
              </a:rPr>
              <a:t>Permission</a:t>
            </a:r>
            <a:r>
              <a:rPr lang="en-US" sz="2400"/>
              <a:t> section, and click on </a:t>
            </a:r>
            <a:r>
              <a:rPr lang="en-US" sz="2400" b="1" i="1">
                <a:solidFill>
                  <a:schemeClr val="accent1">
                    <a:lumMod val="60000"/>
                    <a:lumOff val="40000"/>
                  </a:schemeClr>
                </a:solidFill>
              </a:rPr>
              <a:t>Edit</a:t>
            </a:r>
            <a:r>
              <a:rPr lang="en-US" sz="2400"/>
              <a:t> in the bucket settings.</a:t>
            </a:r>
          </a:p>
        </p:txBody>
      </p:sp>
      <p:sp>
        <p:nvSpPr>
          <p:cNvPr id="7" name="Rectangle 6">
            <a:extLst>
              <a:ext uri="{FF2B5EF4-FFF2-40B4-BE49-F238E27FC236}">
                <a16:creationId xmlns:a16="http://schemas.microsoft.com/office/drawing/2014/main" id="{5930181B-5DEC-374A-8F82-6A438DDCED55}"/>
              </a:ext>
            </a:extLst>
          </p:cNvPr>
          <p:cNvSpPr/>
          <p:nvPr/>
        </p:nvSpPr>
        <p:spPr>
          <a:xfrm>
            <a:off x="1665989" y="5019636"/>
            <a:ext cx="369166" cy="133430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2304457" y="431613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580997" y="2656652"/>
            <a:ext cx="477652" cy="16535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665989" y="4538495"/>
            <a:ext cx="410580" cy="25358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flipH="1">
            <a:off x="224814" y="2218555"/>
            <a:ext cx="325388" cy="17156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2733914" y="2825130"/>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25868516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0E86F40C-5878-A544-8282-19BADD40216B}"/>
              </a:ext>
            </a:extLst>
          </p:cNvPr>
          <p:cNvPicPr>
            <a:picLocks noChangeAspect="1"/>
          </p:cNvPicPr>
          <p:nvPr/>
        </p:nvPicPr>
        <p:blipFill>
          <a:blip r:embed="rId2"/>
          <a:stretch>
            <a:fillRect/>
          </a:stretch>
        </p:blipFill>
        <p:spPr>
          <a:xfrm>
            <a:off x="2918413" y="1323081"/>
            <a:ext cx="6421908" cy="5418667"/>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 uncheck the box to </a:t>
            </a:r>
            <a:r>
              <a:rPr lang="en-US" sz="2400" b="1" i="1">
                <a:solidFill>
                  <a:schemeClr val="accent1">
                    <a:lumMod val="60000"/>
                    <a:lumOff val="40000"/>
                  </a:schemeClr>
                </a:solidFill>
              </a:rPr>
              <a:t>Block all public access</a:t>
            </a:r>
            <a:r>
              <a:rPr lang="en-US" sz="2400"/>
              <a:t>, and make sure the boxes under it are unchecked as well. I click on </a:t>
            </a:r>
            <a:r>
              <a:rPr lang="en-US" sz="2400" b="1" i="1">
                <a:solidFill>
                  <a:schemeClr val="accent1">
                    <a:lumMod val="60000"/>
                    <a:lumOff val="40000"/>
                  </a:schemeClr>
                </a:solidFill>
              </a:rPr>
              <a:t>Save changes</a:t>
            </a:r>
            <a:r>
              <a:rPr lang="en-US" sz="2400"/>
              <a:t>.</a:t>
            </a:r>
          </a:p>
        </p:txBody>
      </p:sp>
      <p:sp>
        <p:nvSpPr>
          <p:cNvPr id="7" name="Rectangle 6">
            <a:extLst>
              <a:ext uri="{FF2B5EF4-FFF2-40B4-BE49-F238E27FC236}">
                <a16:creationId xmlns:a16="http://schemas.microsoft.com/office/drawing/2014/main" id="{5930181B-5DEC-374A-8F82-6A438DDCED55}"/>
              </a:ext>
            </a:extLst>
          </p:cNvPr>
          <p:cNvSpPr/>
          <p:nvPr/>
        </p:nvSpPr>
        <p:spPr>
          <a:xfrm>
            <a:off x="8207254" y="6388226"/>
            <a:ext cx="1095913" cy="35352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8900677" y="566289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3333548" y="4104126"/>
            <a:ext cx="222058" cy="164045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3142779" y="3661474"/>
            <a:ext cx="1495482" cy="27868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4692576" y="3644635"/>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3519968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9102FEA-0E8D-7C40-8D48-27B032AC73BB}"/>
              </a:ext>
            </a:extLst>
          </p:cNvPr>
          <p:cNvPicPr>
            <a:picLocks noChangeAspect="1"/>
          </p:cNvPicPr>
          <p:nvPr/>
        </p:nvPicPr>
        <p:blipFill>
          <a:blip r:embed="rId2"/>
          <a:stretch>
            <a:fillRect/>
          </a:stretch>
        </p:blipFill>
        <p:spPr>
          <a:xfrm>
            <a:off x="2286000" y="2098840"/>
            <a:ext cx="7620000" cy="3867150"/>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To make changes to public access I have to confirm it by typing “</a:t>
            </a:r>
            <a:r>
              <a:rPr lang="en-US" sz="2400" b="1" i="1">
                <a:solidFill>
                  <a:schemeClr val="accent2">
                    <a:lumMod val="60000"/>
                    <a:lumOff val="40000"/>
                  </a:schemeClr>
                </a:solidFill>
              </a:rPr>
              <a:t>confirm</a:t>
            </a:r>
            <a:r>
              <a:rPr lang="en-US" sz="2400"/>
              <a:t>”, and then clicking </a:t>
            </a:r>
            <a:r>
              <a:rPr lang="en-US" sz="2400" b="1" i="1">
                <a:solidFill>
                  <a:schemeClr val="accent1">
                    <a:lumMod val="60000"/>
                    <a:lumOff val="40000"/>
                  </a:schemeClr>
                </a:solidFill>
              </a:rPr>
              <a:t>Confirm</a:t>
            </a:r>
            <a:r>
              <a:rPr lang="en-US" sz="2400"/>
              <a:t>.</a:t>
            </a:r>
          </a:p>
          <a:p>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a:off x="8877962" y="462494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8329343" y="5350194"/>
            <a:ext cx="1402721" cy="5363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2607262" y="4792080"/>
            <a:ext cx="918764" cy="28989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3586257" y="479680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20816155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CDEAE0E-B990-DE44-A688-9FE5EC0DFF7D}"/>
              </a:ext>
            </a:extLst>
          </p:cNvPr>
          <p:cNvPicPr>
            <a:picLocks noChangeAspect="1"/>
          </p:cNvPicPr>
          <p:nvPr/>
        </p:nvPicPr>
        <p:blipFill>
          <a:blip r:embed="rId2"/>
          <a:stretch>
            <a:fillRect/>
          </a:stretch>
        </p:blipFill>
        <p:spPr>
          <a:xfrm>
            <a:off x="136071" y="1614732"/>
            <a:ext cx="11921041" cy="5147426"/>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I’m now notified I have successefully edited the public access settings. I can now see the public access block is off too.</a:t>
            </a:r>
          </a:p>
          <a:p>
            <a:endParaRPr lang="en-US" sz="2400"/>
          </a:p>
        </p:txBody>
      </p:sp>
      <p:sp>
        <p:nvSpPr>
          <p:cNvPr id="7" name="Rectangle 6">
            <a:extLst>
              <a:ext uri="{FF2B5EF4-FFF2-40B4-BE49-F238E27FC236}">
                <a16:creationId xmlns:a16="http://schemas.microsoft.com/office/drawing/2014/main" id="{5930181B-5DEC-374A-8F82-6A438DDCED55}"/>
              </a:ext>
            </a:extLst>
          </p:cNvPr>
          <p:cNvSpPr/>
          <p:nvPr/>
        </p:nvSpPr>
        <p:spPr>
          <a:xfrm>
            <a:off x="2580998" y="2934756"/>
            <a:ext cx="483568" cy="21263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432955" y="1878375"/>
            <a:ext cx="2063489" cy="21263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94639" y="2242220"/>
            <a:ext cx="367395"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648846" y="5324534"/>
            <a:ext cx="380394" cy="126014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16200000">
            <a:off x="1422710" y="5235879"/>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4" name="Arrow: Down 3">
            <a:extLst>
              <a:ext uri="{FF2B5EF4-FFF2-40B4-BE49-F238E27FC236}">
                <a16:creationId xmlns:a16="http://schemas.microsoft.com/office/drawing/2014/main" id="{251029EA-18CC-D144-9EA2-400DB2F54F5D}"/>
              </a:ext>
            </a:extLst>
          </p:cNvPr>
          <p:cNvSpPr/>
          <p:nvPr/>
        </p:nvSpPr>
        <p:spPr>
          <a:xfrm rot="5400000">
            <a:off x="3729992" y="162206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4104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BF3309AC-A3BD-9E4F-9F15-3EF6AA536C10}"/>
              </a:ext>
            </a:extLst>
          </p:cNvPr>
          <p:cNvPicPr>
            <a:picLocks noChangeAspect="1"/>
          </p:cNvPicPr>
          <p:nvPr/>
        </p:nvPicPr>
        <p:blipFill>
          <a:blip r:embed="rId2"/>
          <a:stretch>
            <a:fillRect/>
          </a:stretch>
        </p:blipFill>
        <p:spPr>
          <a:xfrm>
            <a:off x="124239" y="1614732"/>
            <a:ext cx="11968370" cy="5123761"/>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 now need to make the file in my bucket public. I select the file, click on </a:t>
            </a:r>
            <a:r>
              <a:rPr lang="en-US" sz="2400" b="1" i="1">
                <a:solidFill>
                  <a:schemeClr val="accent1">
                    <a:lumMod val="60000"/>
                    <a:lumOff val="40000"/>
                  </a:schemeClr>
                </a:solidFill>
              </a:rPr>
              <a:t>Actions</a:t>
            </a:r>
            <a:r>
              <a:rPr lang="en-US" sz="2400"/>
              <a:t> and then </a:t>
            </a:r>
            <a:r>
              <a:rPr lang="en-US" sz="2400" b="1" i="1">
                <a:solidFill>
                  <a:schemeClr val="accent1">
                    <a:lumMod val="60000"/>
                    <a:lumOff val="40000"/>
                  </a:schemeClr>
                </a:solidFill>
              </a:rPr>
              <a:t>Make public</a:t>
            </a:r>
            <a:r>
              <a:rPr lang="en-US" sz="2400"/>
              <a:t>.</a:t>
            </a:r>
          </a:p>
        </p:txBody>
      </p:sp>
      <p:sp>
        <p:nvSpPr>
          <p:cNvPr id="7" name="Rectangle 6">
            <a:extLst>
              <a:ext uri="{FF2B5EF4-FFF2-40B4-BE49-F238E27FC236}">
                <a16:creationId xmlns:a16="http://schemas.microsoft.com/office/drawing/2014/main" id="{5930181B-5DEC-374A-8F82-6A438DDCED55}"/>
              </a:ext>
            </a:extLst>
          </p:cNvPr>
          <p:cNvSpPr/>
          <p:nvPr/>
        </p:nvSpPr>
        <p:spPr>
          <a:xfrm>
            <a:off x="5030284" y="5731534"/>
            <a:ext cx="453988" cy="17869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16200000">
            <a:off x="4514918" y="545825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4953373" y="3514752"/>
            <a:ext cx="453987" cy="13551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600908" y="4254396"/>
            <a:ext cx="1576063" cy="17659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687877" y="2651328"/>
            <a:ext cx="270368" cy="17659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232253" y="2233429"/>
            <a:ext cx="329782" cy="14486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1649481" y="4448082"/>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32802579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2CE5D06C-9213-A748-A240-B0F862F3F52C}"/>
              </a:ext>
            </a:extLst>
          </p:cNvPr>
          <p:cNvPicPr>
            <a:picLocks noChangeAspect="1"/>
          </p:cNvPicPr>
          <p:nvPr/>
        </p:nvPicPr>
        <p:blipFill>
          <a:blip r:embed="rId2"/>
          <a:stretch>
            <a:fillRect/>
          </a:stretch>
        </p:blipFill>
        <p:spPr>
          <a:xfrm>
            <a:off x="2032000" y="1857967"/>
            <a:ext cx="8128000" cy="4704117"/>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Next I click on </a:t>
            </a:r>
            <a:r>
              <a:rPr lang="en-US" sz="2400" b="1" i="1">
                <a:solidFill>
                  <a:schemeClr val="accent1">
                    <a:lumMod val="60000"/>
                    <a:lumOff val="40000"/>
                  </a:schemeClr>
                </a:solidFill>
              </a:rPr>
              <a:t>Make public</a:t>
            </a:r>
            <a:r>
              <a:rPr lang="en-US" sz="2400"/>
              <a:t> in the Make public window.</a:t>
            </a:r>
          </a:p>
        </p:txBody>
      </p:sp>
      <p:sp>
        <p:nvSpPr>
          <p:cNvPr id="7" name="Rectangle 6">
            <a:extLst>
              <a:ext uri="{FF2B5EF4-FFF2-40B4-BE49-F238E27FC236}">
                <a16:creationId xmlns:a16="http://schemas.microsoft.com/office/drawing/2014/main" id="{5930181B-5DEC-374A-8F82-6A438DDCED55}"/>
              </a:ext>
            </a:extLst>
          </p:cNvPr>
          <p:cNvSpPr/>
          <p:nvPr/>
        </p:nvSpPr>
        <p:spPr>
          <a:xfrm>
            <a:off x="8745827" y="6092419"/>
            <a:ext cx="1370788" cy="36783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10326499" y="594489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267440" y="5667971"/>
            <a:ext cx="2654796" cy="33100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4299195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8464DC9-02A2-C042-A582-7B0AA81E854B}"/>
              </a:ext>
            </a:extLst>
          </p:cNvPr>
          <p:cNvPicPr>
            <a:picLocks noChangeAspect="1"/>
          </p:cNvPicPr>
          <p:nvPr/>
        </p:nvPicPr>
        <p:blipFill>
          <a:blip r:embed="rId2"/>
          <a:stretch>
            <a:fillRect/>
          </a:stretch>
        </p:blipFill>
        <p:spPr>
          <a:xfrm>
            <a:off x="147904" y="1674270"/>
            <a:ext cx="11926956" cy="5081972"/>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I’m notified I have successefully edited public access.</a:t>
            </a:r>
          </a:p>
        </p:txBody>
      </p:sp>
      <p:sp>
        <p:nvSpPr>
          <p:cNvPr id="6" name="Rectangle 5">
            <a:extLst>
              <a:ext uri="{FF2B5EF4-FFF2-40B4-BE49-F238E27FC236}">
                <a16:creationId xmlns:a16="http://schemas.microsoft.com/office/drawing/2014/main" id="{A6F3ED4C-FCCF-1A49-A0CC-790589EB18BD}"/>
              </a:ext>
            </a:extLst>
          </p:cNvPr>
          <p:cNvSpPr/>
          <p:nvPr/>
        </p:nvSpPr>
        <p:spPr>
          <a:xfrm>
            <a:off x="366081" y="1940497"/>
            <a:ext cx="1308189" cy="27845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4287448" y="3482806"/>
            <a:ext cx="1184990" cy="45143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4" name="Arrow: Down 3">
            <a:extLst>
              <a:ext uri="{FF2B5EF4-FFF2-40B4-BE49-F238E27FC236}">
                <a16:creationId xmlns:a16="http://schemas.microsoft.com/office/drawing/2014/main" id="{826D28B1-D450-084A-8610-A087115150DF}"/>
              </a:ext>
            </a:extLst>
          </p:cNvPr>
          <p:cNvSpPr/>
          <p:nvPr/>
        </p:nvSpPr>
        <p:spPr>
          <a:xfrm rot="5400000">
            <a:off x="1907818" y="171118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36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A392425-5F65-364A-839C-74578253A77A}"/>
              </a:ext>
            </a:extLst>
          </p:cNvPr>
          <p:cNvPicPr>
            <a:picLocks noChangeAspect="1"/>
          </p:cNvPicPr>
          <p:nvPr/>
        </p:nvPicPr>
        <p:blipFill>
          <a:blip r:embed="rId2"/>
          <a:stretch>
            <a:fillRect/>
          </a:stretch>
        </p:blipFill>
        <p:spPr>
          <a:xfrm>
            <a:off x="68207" y="1614732"/>
            <a:ext cx="12042149" cy="5147426"/>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 can now see that the file I uploaded has read access for everyone now under the files </a:t>
            </a:r>
            <a:r>
              <a:rPr lang="en-US" sz="2400" b="1" i="1">
                <a:solidFill>
                  <a:schemeClr val="accent1">
                    <a:lumMod val="60000"/>
                    <a:lumOff val="40000"/>
                  </a:schemeClr>
                </a:solidFill>
              </a:rPr>
              <a:t>Permissions</a:t>
            </a:r>
            <a:r>
              <a:rPr lang="en-US" sz="2400"/>
              <a:t>.</a:t>
            </a:r>
          </a:p>
        </p:txBody>
      </p:sp>
      <p:sp>
        <p:nvSpPr>
          <p:cNvPr id="7" name="Rectangle 6">
            <a:extLst>
              <a:ext uri="{FF2B5EF4-FFF2-40B4-BE49-F238E27FC236}">
                <a16:creationId xmlns:a16="http://schemas.microsoft.com/office/drawing/2014/main" id="{5930181B-5DEC-374A-8F82-6A438DDCED55}"/>
              </a:ext>
            </a:extLst>
          </p:cNvPr>
          <p:cNvSpPr/>
          <p:nvPr/>
        </p:nvSpPr>
        <p:spPr>
          <a:xfrm>
            <a:off x="2125453" y="2969907"/>
            <a:ext cx="448071" cy="1893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9971530" y="528729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615109" y="5389612"/>
            <a:ext cx="8128789" cy="52062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498156" y="2119847"/>
            <a:ext cx="2240850" cy="5206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19600256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AE0FECE7-A23C-FE47-BF8E-4438C8A07C8B}"/>
              </a:ext>
            </a:extLst>
          </p:cNvPr>
          <p:cNvPicPr>
            <a:picLocks noChangeAspect="1"/>
          </p:cNvPicPr>
          <p:nvPr/>
        </p:nvPicPr>
        <p:blipFill>
          <a:blip r:embed="rId2"/>
          <a:stretch>
            <a:fillRect/>
          </a:stretch>
        </p:blipFill>
        <p:spPr>
          <a:xfrm>
            <a:off x="118323" y="1567780"/>
            <a:ext cx="11992034" cy="5170713"/>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 go back to file properties and click on the file’s </a:t>
            </a:r>
            <a:r>
              <a:rPr lang="en-US" sz="2400" b="1" i="1">
                <a:solidFill>
                  <a:schemeClr val="accent1">
                    <a:lumMod val="60000"/>
                    <a:lumOff val="40000"/>
                  </a:schemeClr>
                </a:solidFill>
              </a:rPr>
              <a:t>Object URL</a:t>
            </a:r>
            <a:r>
              <a:rPr lang="en-US" sz="2400"/>
              <a:t>.</a:t>
            </a:r>
          </a:p>
        </p:txBody>
      </p:sp>
      <p:sp>
        <p:nvSpPr>
          <p:cNvPr id="8" name="Arrow: Down 7">
            <a:extLst>
              <a:ext uri="{FF2B5EF4-FFF2-40B4-BE49-F238E27FC236}">
                <a16:creationId xmlns:a16="http://schemas.microsoft.com/office/drawing/2014/main" id="{58B1B181-5762-8542-AB4B-4FF235F2F9BB}"/>
              </a:ext>
            </a:extLst>
          </p:cNvPr>
          <p:cNvSpPr/>
          <p:nvPr/>
        </p:nvSpPr>
        <p:spPr>
          <a:xfrm rot="5400000">
            <a:off x="9533141" y="447851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6225344" y="4629707"/>
            <a:ext cx="3068926" cy="41085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507026" y="2570670"/>
            <a:ext cx="444429"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23804982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2945064F-1750-284D-8BCE-CE99C56491E6}"/>
              </a:ext>
            </a:extLst>
          </p:cNvPr>
          <p:cNvPicPr>
            <a:picLocks noChangeAspect="1"/>
          </p:cNvPicPr>
          <p:nvPr/>
        </p:nvPicPr>
        <p:blipFill>
          <a:blip r:embed="rId2"/>
          <a:stretch>
            <a:fillRect/>
          </a:stretch>
        </p:blipFill>
        <p:spPr>
          <a:xfrm>
            <a:off x="130155" y="1555947"/>
            <a:ext cx="11956538" cy="5212127"/>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 can now view the file publicly from the cloud.</a:t>
            </a:r>
          </a:p>
        </p:txBody>
      </p:sp>
      <p:sp>
        <p:nvSpPr>
          <p:cNvPr id="8" name="Arrow: Down 7">
            <a:extLst>
              <a:ext uri="{FF2B5EF4-FFF2-40B4-BE49-F238E27FC236}">
                <a16:creationId xmlns:a16="http://schemas.microsoft.com/office/drawing/2014/main" id="{58B1B181-5762-8542-AB4B-4FF235F2F9BB}"/>
              </a:ext>
            </a:extLst>
          </p:cNvPr>
          <p:cNvSpPr/>
          <p:nvPr/>
        </p:nvSpPr>
        <p:spPr>
          <a:xfrm rot="5400000">
            <a:off x="5297772" y="137844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181470" y="1614732"/>
            <a:ext cx="3894586" cy="23702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3759785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8223"/>
            <a:ext cx="12192000" cy="1213157"/>
          </a:xfrm>
        </p:spPr>
        <p:txBody>
          <a:bodyPr anchor="t">
            <a:normAutofit/>
          </a:bodyPr>
          <a:lstStyle/>
          <a:p>
            <a:r>
              <a:rPr lang="en-US" sz="2400"/>
              <a:t>Next, I clicked on </a:t>
            </a:r>
            <a:r>
              <a:rPr lang="en-US" sz="2400" b="1" i="1">
                <a:solidFill>
                  <a:schemeClr val="accent1">
                    <a:lumMod val="60000"/>
                    <a:lumOff val="40000"/>
                  </a:schemeClr>
                </a:solidFill>
              </a:rPr>
              <a:t>Configure instance</a:t>
            </a:r>
            <a:r>
              <a:rPr lang="en-US" sz="2400"/>
              <a:t> and selected </a:t>
            </a:r>
            <a:r>
              <a:rPr lang="en-US" sz="2400" b="1" i="1">
                <a:solidFill>
                  <a:schemeClr val="accent1">
                    <a:lumMod val="60000"/>
                    <a:lumOff val="40000"/>
                  </a:schemeClr>
                </a:solidFill>
              </a:rPr>
              <a:t>Protect against accidental termination</a:t>
            </a:r>
            <a:r>
              <a:rPr lang="en-US" sz="2400"/>
              <a:t>. This will prevent the instance I’m creating to be terminated by accident.</a:t>
            </a:r>
          </a:p>
          <a:p>
            <a:endParaRPr lang="en-US"/>
          </a:p>
        </p:txBody>
      </p:sp>
      <p:pic>
        <p:nvPicPr>
          <p:cNvPr id="4" name="Picture 4">
            <a:extLst>
              <a:ext uri="{FF2B5EF4-FFF2-40B4-BE49-F238E27FC236}">
                <a16:creationId xmlns:a16="http://schemas.microsoft.com/office/drawing/2014/main" id="{FDFEE0A5-95C9-7941-B876-76ADFAF8CE61}"/>
              </a:ext>
            </a:extLst>
          </p:cNvPr>
          <p:cNvPicPr>
            <a:picLocks noChangeAspect="1"/>
          </p:cNvPicPr>
          <p:nvPr/>
        </p:nvPicPr>
        <p:blipFill>
          <a:blip r:embed="rId2"/>
          <a:stretch>
            <a:fillRect/>
          </a:stretch>
        </p:blipFill>
        <p:spPr>
          <a:xfrm>
            <a:off x="146165" y="1275505"/>
            <a:ext cx="11965932" cy="5496745"/>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a:off x="1614377" y="1091355"/>
            <a:ext cx="305240" cy="341048"/>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1374912" y="1471380"/>
            <a:ext cx="784411"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3435963F-BC26-2548-A8AD-35678FF7EB8A}"/>
              </a:ext>
            </a:extLst>
          </p:cNvPr>
          <p:cNvSpPr/>
          <p:nvPr/>
        </p:nvSpPr>
        <p:spPr>
          <a:xfrm>
            <a:off x="435957" y="4897846"/>
            <a:ext cx="2575015"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Arrow: Left 5">
            <a:extLst>
              <a:ext uri="{FF2B5EF4-FFF2-40B4-BE49-F238E27FC236}">
                <a16:creationId xmlns:a16="http://schemas.microsoft.com/office/drawing/2014/main" id="{FABADAAA-7D2E-5A46-81B2-C6B9C259D1A4}"/>
              </a:ext>
            </a:extLst>
          </p:cNvPr>
          <p:cNvSpPr/>
          <p:nvPr/>
        </p:nvSpPr>
        <p:spPr>
          <a:xfrm>
            <a:off x="3010972" y="4888100"/>
            <a:ext cx="677887" cy="243607"/>
          </a:xfrm>
          <a:prstGeom prst="leftArrow">
            <a:avLst>
              <a:gd name="adj1" fmla="val 50000"/>
              <a:gd name="adj2" fmla="val 58753"/>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BA0155D-BA38-A547-854D-989F88D46334}"/>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3929839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50E464E2-458E-654A-BB06-624278FA2FE6}"/>
              </a:ext>
            </a:extLst>
          </p:cNvPr>
          <p:cNvPicPr>
            <a:picLocks noChangeAspect="1"/>
          </p:cNvPicPr>
          <p:nvPr/>
        </p:nvPicPr>
        <p:blipFill>
          <a:blip r:embed="rId2"/>
          <a:stretch>
            <a:fillRect/>
          </a:stretch>
        </p:blipFill>
        <p:spPr>
          <a:xfrm>
            <a:off x="124239" y="1614732"/>
            <a:ext cx="11962454" cy="5153343"/>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214537" y="2175929"/>
            <a:ext cx="353413" cy="20827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4577576" y="268188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593000" y="4210026"/>
            <a:ext cx="1643134" cy="26457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644096" y="2626305"/>
            <a:ext cx="361479" cy="22338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4454859" y="3450861"/>
            <a:ext cx="444429"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1645339" y="4477729"/>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9" name="Content Placeholder 2">
            <a:extLst>
              <a:ext uri="{FF2B5EF4-FFF2-40B4-BE49-F238E27FC236}">
                <a16:creationId xmlns:a16="http://schemas.microsoft.com/office/drawing/2014/main" id="{A984A831-2F1B-7940-B8F9-20F3273FB759}"/>
              </a:ext>
            </a:extLst>
          </p:cNvPr>
          <p:cNvSpPr txBox="1">
            <a:spLocks/>
          </p:cNvSpPr>
          <p:nvPr/>
        </p:nvSpPr>
        <p:spPr>
          <a:xfrm>
            <a:off x="0" y="254394"/>
            <a:ext cx="12192000" cy="1216987"/>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a:t>In order to delete the file I uploaded, I go to the bucket’s </a:t>
            </a:r>
            <a:r>
              <a:rPr lang="en-US" sz="2400" b="1" i="1">
                <a:solidFill>
                  <a:schemeClr val="accent1">
                    <a:lumMod val="60000"/>
                    <a:lumOff val="40000"/>
                  </a:schemeClr>
                </a:solidFill>
              </a:rPr>
              <a:t>Objects</a:t>
            </a:r>
            <a:r>
              <a:rPr lang="en-US" sz="2400"/>
              <a:t> section, select the file, and click on </a:t>
            </a:r>
            <a:r>
              <a:rPr lang="en-US" sz="2400" b="1" i="1">
                <a:solidFill>
                  <a:schemeClr val="accent1">
                    <a:lumMod val="60000"/>
                    <a:lumOff val="40000"/>
                  </a:schemeClr>
                </a:solidFill>
              </a:rPr>
              <a:t>Delete</a:t>
            </a:r>
            <a:r>
              <a:rPr lang="en-US" sz="2400"/>
              <a:t>.</a:t>
            </a:r>
          </a:p>
        </p:txBody>
      </p:sp>
    </p:spTree>
    <p:extLst>
      <p:ext uri="{BB962C8B-B14F-4D97-AF65-F5344CB8AC3E}">
        <p14:creationId xmlns:p14="http://schemas.microsoft.com/office/powerpoint/2010/main" val="1360914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0D904A78-68FC-8F4C-A17D-1E783D1C8535}"/>
              </a:ext>
            </a:extLst>
          </p:cNvPr>
          <p:cNvPicPr>
            <a:picLocks noChangeAspect="1"/>
          </p:cNvPicPr>
          <p:nvPr/>
        </p:nvPicPr>
        <p:blipFill>
          <a:blip r:embed="rId2"/>
          <a:stretch>
            <a:fillRect/>
          </a:stretch>
        </p:blipFill>
        <p:spPr>
          <a:xfrm>
            <a:off x="2538333" y="1323081"/>
            <a:ext cx="7233657" cy="5418667"/>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a:off x="8804787" y="554768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2665817" y="4514580"/>
            <a:ext cx="2416155" cy="23017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8335260" y="6306615"/>
            <a:ext cx="1318407" cy="38455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2826159" y="5803742"/>
            <a:ext cx="1232319" cy="17156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4" name="Arrow: Down 3">
            <a:extLst>
              <a:ext uri="{FF2B5EF4-FFF2-40B4-BE49-F238E27FC236}">
                <a16:creationId xmlns:a16="http://schemas.microsoft.com/office/drawing/2014/main" id="{4AD380DB-EFC0-A14E-A572-FC0FD959BF58}"/>
              </a:ext>
            </a:extLst>
          </p:cNvPr>
          <p:cNvSpPr/>
          <p:nvPr/>
        </p:nvSpPr>
        <p:spPr>
          <a:xfrm rot="5400000">
            <a:off x="4268362" y="552690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DEEBB328-89DE-E445-B777-AAABF17042B8}"/>
              </a:ext>
            </a:extLst>
          </p:cNvPr>
          <p:cNvSpPr>
            <a:spLocks noGrp="1"/>
          </p:cNvSpPr>
          <p:nvPr>
            <p:ph idx="1"/>
          </p:nvPr>
        </p:nvSpPr>
        <p:spPr>
          <a:xfrm>
            <a:off x="0" y="254394"/>
            <a:ext cx="12192000" cy="1216987"/>
          </a:xfrm>
        </p:spPr>
        <p:txBody>
          <a:bodyPr anchor="t">
            <a:normAutofit/>
          </a:bodyPr>
          <a:lstStyle/>
          <a:p>
            <a:r>
              <a:rPr lang="en-US" sz="2400"/>
              <a:t>Next I have to type in “</a:t>
            </a:r>
            <a:r>
              <a:rPr lang="en-US" sz="2400" b="1" i="1">
                <a:solidFill>
                  <a:schemeClr val="accent2">
                    <a:lumMod val="60000"/>
                    <a:lumOff val="40000"/>
                  </a:schemeClr>
                </a:solidFill>
              </a:rPr>
              <a:t>permanently delete</a:t>
            </a:r>
            <a:r>
              <a:rPr lang="en-US" sz="2400"/>
              <a:t>” an dclick on </a:t>
            </a:r>
            <a:r>
              <a:rPr lang="en-US" sz="2400" b="1" i="1">
                <a:solidFill>
                  <a:schemeClr val="accent1">
                    <a:lumMod val="60000"/>
                    <a:lumOff val="40000"/>
                  </a:schemeClr>
                </a:solidFill>
              </a:rPr>
              <a:t>Delete objects</a:t>
            </a:r>
            <a:r>
              <a:rPr lang="en-US" sz="2400"/>
              <a:t> to confirm.</a:t>
            </a:r>
          </a:p>
        </p:txBody>
      </p:sp>
    </p:spTree>
    <p:extLst>
      <p:ext uri="{BB962C8B-B14F-4D97-AF65-F5344CB8AC3E}">
        <p14:creationId xmlns:p14="http://schemas.microsoft.com/office/powerpoint/2010/main" val="18555498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24C57E7-435A-1848-95BE-4420052E0330}"/>
              </a:ext>
            </a:extLst>
          </p:cNvPr>
          <p:cNvPicPr>
            <a:picLocks noChangeAspect="1"/>
          </p:cNvPicPr>
          <p:nvPr/>
        </p:nvPicPr>
        <p:blipFill>
          <a:blip r:embed="rId2"/>
          <a:stretch>
            <a:fillRect/>
          </a:stretch>
        </p:blipFill>
        <p:spPr>
          <a:xfrm>
            <a:off x="118323" y="1703852"/>
            <a:ext cx="11980202" cy="5028726"/>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4332177" y="3574506"/>
            <a:ext cx="702466" cy="38339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1667226" y="174880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336500" y="1959337"/>
            <a:ext cx="1112957" cy="3195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9" name="Content Placeholder 2">
            <a:extLst>
              <a:ext uri="{FF2B5EF4-FFF2-40B4-BE49-F238E27FC236}">
                <a16:creationId xmlns:a16="http://schemas.microsoft.com/office/drawing/2014/main" id="{9B8F103F-348E-7043-BCA4-B9A5BF27A0D4}"/>
              </a:ext>
            </a:extLst>
          </p:cNvPr>
          <p:cNvSpPr>
            <a:spLocks noGrp="1"/>
          </p:cNvSpPr>
          <p:nvPr>
            <p:ph idx="1"/>
          </p:nvPr>
        </p:nvSpPr>
        <p:spPr>
          <a:xfrm>
            <a:off x="0" y="254394"/>
            <a:ext cx="12192000" cy="1216987"/>
          </a:xfrm>
        </p:spPr>
        <p:txBody>
          <a:bodyPr anchor="t">
            <a:normAutofit/>
          </a:bodyPr>
          <a:lstStyle/>
          <a:p>
            <a:r>
              <a:rPr lang="en-US" sz="2400"/>
              <a:t>I’m notified I have successfully deleted the object.</a:t>
            </a:r>
          </a:p>
        </p:txBody>
      </p:sp>
    </p:spTree>
    <p:extLst>
      <p:ext uri="{BB962C8B-B14F-4D97-AF65-F5344CB8AC3E}">
        <p14:creationId xmlns:p14="http://schemas.microsoft.com/office/powerpoint/2010/main" val="40193182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EA077E1-9173-4840-9796-54CC282FC904}"/>
              </a:ext>
            </a:extLst>
          </p:cNvPr>
          <p:cNvPicPr>
            <a:picLocks noChangeAspect="1"/>
          </p:cNvPicPr>
          <p:nvPr/>
        </p:nvPicPr>
        <p:blipFill>
          <a:blip r:embed="rId2"/>
          <a:stretch>
            <a:fillRect/>
          </a:stretch>
        </p:blipFill>
        <p:spPr>
          <a:xfrm>
            <a:off x="136071" y="1668355"/>
            <a:ext cx="11956538" cy="5081972"/>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214538" y="2282419"/>
            <a:ext cx="365246" cy="15503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0791836" y="247985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0725383" y="3218011"/>
            <a:ext cx="438389" cy="22873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642929" y="4118325"/>
            <a:ext cx="1297397" cy="23004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6" name="Content Placeholder 2">
            <a:extLst>
              <a:ext uri="{FF2B5EF4-FFF2-40B4-BE49-F238E27FC236}">
                <a16:creationId xmlns:a16="http://schemas.microsoft.com/office/drawing/2014/main" id="{F1F4F652-FDFF-AD47-97A5-71BE1B316DBD}"/>
              </a:ext>
            </a:extLst>
          </p:cNvPr>
          <p:cNvSpPr>
            <a:spLocks noGrp="1"/>
          </p:cNvSpPr>
          <p:nvPr>
            <p:ph idx="1"/>
          </p:nvPr>
        </p:nvSpPr>
        <p:spPr>
          <a:xfrm>
            <a:off x="0" y="254394"/>
            <a:ext cx="12192000" cy="1216987"/>
          </a:xfrm>
        </p:spPr>
        <p:txBody>
          <a:bodyPr anchor="t">
            <a:normAutofit/>
          </a:bodyPr>
          <a:lstStyle/>
          <a:p>
            <a:r>
              <a:rPr lang="en-US" sz="2400"/>
              <a:t>Now to delete the bucket I created earlier I need to select it in the </a:t>
            </a:r>
            <a:r>
              <a:rPr lang="en-US" sz="2400" b="1" i="1">
                <a:solidFill>
                  <a:schemeClr val="accent1">
                    <a:lumMod val="60000"/>
                    <a:lumOff val="40000"/>
                  </a:schemeClr>
                </a:solidFill>
              </a:rPr>
              <a:t>Buckets</a:t>
            </a:r>
            <a:r>
              <a:rPr lang="en-US" sz="2400"/>
              <a:t> section, and click on </a:t>
            </a:r>
            <a:r>
              <a:rPr lang="en-US" sz="2400" b="1" i="1">
                <a:solidFill>
                  <a:schemeClr val="accent1">
                    <a:lumMod val="60000"/>
                    <a:lumOff val="40000"/>
                  </a:schemeClr>
                </a:solidFill>
              </a:rPr>
              <a:t>Delete</a:t>
            </a:r>
            <a:r>
              <a:rPr lang="en-US" sz="2400"/>
              <a:t>.</a:t>
            </a:r>
          </a:p>
        </p:txBody>
      </p:sp>
      <p:sp>
        <p:nvSpPr>
          <p:cNvPr id="9" name="Arrow: Down 8">
            <a:extLst>
              <a:ext uri="{FF2B5EF4-FFF2-40B4-BE49-F238E27FC236}">
                <a16:creationId xmlns:a16="http://schemas.microsoft.com/office/drawing/2014/main" id="{5B15F9DC-9F75-D04D-ABD0-78605A515B08}"/>
              </a:ext>
            </a:extLst>
          </p:cNvPr>
          <p:cNvSpPr/>
          <p:nvPr/>
        </p:nvSpPr>
        <p:spPr>
          <a:xfrm rot="5400000">
            <a:off x="789668" y="199731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046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C947635-B0A4-374A-BDFA-4FF2CB36EB52}"/>
              </a:ext>
            </a:extLst>
          </p:cNvPr>
          <p:cNvPicPr>
            <a:picLocks noChangeAspect="1"/>
          </p:cNvPicPr>
          <p:nvPr/>
        </p:nvPicPr>
        <p:blipFill>
          <a:blip r:embed="rId2"/>
          <a:stretch>
            <a:fillRect/>
          </a:stretch>
        </p:blipFill>
        <p:spPr>
          <a:xfrm>
            <a:off x="2032000" y="1990969"/>
            <a:ext cx="8128000" cy="4621516"/>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4618898" y="508648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2452833" y="5337050"/>
            <a:ext cx="1942865" cy="22412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8616142" y="6089712"/>
            <a:ext cx="1453143" cy="42988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4" name="Arrow: Down 3">
            <a:extLst>
              <a:ext uri="{FF2B5EF4-FFF2-40B4-BE49-F238E27FC236}">
                <a16:creationId xmlns:a16="http://schemas.microsoft.com/office/drawing/2014/main" id="{0DD13842-980A-4B49-B32E-F7B1398FD771}"/>
              </a:ext>
            </a:extLst>
          </p:cNvPr>
          <p:cNvSpPr/>
          <p:nvPr/>
        </p:nvSpPr>
        <p:spPr>
          <a:xfrm>
            <a:off x="9189972" y="533705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3E9F8DD6-166B-224D-82F3-C6506F9F704F}"/>
              </a:ext>
            </a:extLst>
          </p:cNvPr>
          <p:cNvSpPr>
            <a:spLocks noGrp="1"/>
          </p:cNvSpPr>
          <p:nvPr>
            <p:ph idx="1"/>
          </p:nvPr>
        </p:nvSpPr>
        <p:spPr>
          <a:xfrm>
            <a:off x="0" y="254394"/>
            <a:ext cx="12192000" cy="1216987"/>
          </a:xfrm>
        </p:spPr>
        <p:txBody>
          <a:bodyPr anchor="t">
            <a:normAutofit/>
          </a:bodyPr>
          <a:lstStyle/>
          <a:p>
            <a:r>
              <a:rPr lang="en-US" sz="2400"/>
              <a:t>I need to type in the bucket name, and click on </a:t>
            </a:r>
            <a:r>
              <a:rPr lang="en-US" sz="2400" b="1" i="1">
                <a:solidFill>
                  <a:schemeClr val="accent1">
                    <a:lumMod val="60000"/>
                    <a:lumOff val="40000"/>
                  </a:schemeClr>
                </a:solidFill>
              </a:rPr>
              <a:t>Delete bucket</a:t>
            </a:r>
            <a:r>
              <a:rPr lang="en-US" sz="2400"/>
              <a:t> to confirm.</a:t>
            </a:r>
          </a:p>
        </p:txBody>
      </p:sp>
    </p:spTree>
    <p:extLst>
      <p:ext uri="{BB962C8B-B14F-4D97-AF65-F5344CB8AC3E}">
        <p14:creationId xmlns:p14="http://schemas.microsoft.com/office/powerpoint/2010/main" val="33934427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06944D61-156D-B241-A357-1CF0761643AE}"/>
              </a:ext>
            </a:extLst>
          </p:cNvPr>
          <p:cNvPicPr>
            <a:picLocks noChangeAspect="1"/>
          </p:cNvPicPr>
          <p:nvPr/>
        </p:nvPicPr>
        <p:blipFill>
          <a:blip r:embed="rId2"/>
          <a:stretch>
            <a:fillRect/>
          </a:stretch>
        </p:blipFill>
        <p:spPr>
          <a:xfrm>
            <a:off x="68208" y="1662438"/>
            <a:ext cx="12036233" cy="5099719"/>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3576405" y="164543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411824" y="1898078"/>
            <a:ext cx="1942865" cy="22412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6243903" y="4466694"/>
            <a:ext cx="1021127" cy="40821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6" name="Content Placeholder 2">
            <a:extLst>
              <a:ext uri="{FF2B5EF4-FFF2-40B4-BE49-F238E27FC236}">
                <a16:creationId xmlns:a16="http://schemas.microsoft.com/office/drawing/2014/main" id="{6EE7629F-48BC-9C42-9858-87BE593CC2AB}"/>
              </a:ext>
            </a:extLst>
          </p:cNvPr>
          <p:cNvSpPr>
            <a:spLocks noGrp="1"/>
          </p:cNvSpPr>
          <p:nvPr>
            <p:ph idx="1"/>
          </p:nvPr>
        </p:nvSpPr>
        <p:spPr>
          <a:xfrm>
            <a:off x="0" y="254394"/>
            <a:ext cx="12192000" cy="1216987"/>
          </a:xfrm>
        </p:spPr>
        <p:txBody>
          <a:bodyPr anchor="t">
            <a:normAutofit/>
          </a:bodyPr>
          <a:lstStyle/>
          <a:p>
            <a:r>
              <a:rPr lang="en-US" sz="2400"/>
              <a:t>I’m notified at the top that my bucket has been deleted successfully.</a:t>
            </a:r>
          </a:p>
        </p:txBody>
      </p:sp>
    </p:spTree>
    <p:extLst>
      <p:ext uri="{BB962C8B-B14F-4D97-AF65-F5344CB8AC3E}">
        <p14:creationId xmlns:p14="http://schemas.microsoft.com/office/powerpoint/2010/main" val="9586640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CFB71D6-09A7-8F43-9219-F510216A6D42}"/>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9" name="Title 1">
            <a:extLst>
              <a:ext uri="{FF2B5EF4-FFF2-40B4-BE49-F238E27FC236}">
                <a16:creationId xmlns:a16="http://schemas.microsoft.com/office/drawing/2014/main" id="{074E4157-794E-3846-84B2-DA4D2D0070EE}"/>
              </a:ext>
            </a:extLst>
          </p:cNvPr>
          <p:cNvSpPr txBox="1">
            <a:spLocks/>
          </p:cNvSpPr>
          <p:nvPr/>
        </p:nvSpPr>
        <p:spPr>
          <a:xfrm>
            <a:off x="0" y="1481125"/>
            <a:ext cx="12191999" cy="790676"/>
          </a:xfrm>
          <a:prstGeom prst="rect">
            <a:avLst/>
          </a:prstGeom>
          <a:effectLst/>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solidFill>
                  <a:schemeClr val="accent1">
                    <a:lumMod val="40000"/>
                    <a:lumOff val="60000"/>
                  </a:schemeClr>
                </a:solidFill>
              </a:rPr>
              <a:t>Challenge Question:</a:t>
            </a:r>
          </a:p>
        </p:txBody>
      </p:sp>
      <p:sp>
        <p:nvSpPr>
          <p:cNvPr id="11" name="Content Placeholder 2">
            <a:extLst>
              <a:ext uri="{FF2B5EF4-FFF2-40B4-BE49-F238E27FC236}">
                <a16:creationId xmlns:a16="http://schemas.microsoft.com/office/drawing/2014/main" id="{81310660-D492-4E42-A4FF-D866CB9BA9AB}"/>
              </a:ext>
            </a:extLst>
          </p:cNvPr>
          <p:cNvSpPr>
            <a:spLocks noGrp="1"/>
          </p:cNvSpPr>
          <p:nvPr>
            <p:ph idx="1"/>
          </p:nvPr>
        </p:nvSpPr>
        <p:spPr>
          <a:xfrm>
            <a:off x="-1" y="2614938"/>
            <a:ext cx="12192000" cy="3358285"/>
          </a:xfrm>
        </p:spPr>
        <p:txBody>
          <a:bodyPr anchor="t">
            <a:normAutofit/>
          </a:bodyPr>
          <a:lstStyle/>
          <a:p>
            <a:pPr algn="ctr"/>
            <a:r>
              <a:rPr lang="en-US" sz="2400" b="1"/>
              <a:t>What does the default encryption do? </a:t>
            </a:r>
            <a:endParaRPr lang="en-US" sz="2400"/>
          </a:p>
        </p:txBody>
      </p:sp>
    </p:spTree>
    <p:extLst>
      <p:ext uri="{BB962C8B-B14F-4D97-AF65-F5344CB8AC3E}">
        <p14:creationId xmlns:p14="http://schemas.microsoft.com/office/powerpoint/2010/main" val="38238679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3151-24ED-3A4A-9E7D-D0B44A8F1704}"/>
              </a:ext>
            </a:extLst>
          </p:cNvPr>
          <p:cNvSpPr>
            <a:spLocks noGrp="1"/>
          </p:cNvSpPr>
          <p:nvPr>
            <p:ph type="title"/>
          </p:nvPr>
        </p:nvSpPr>
        <p:spPr>
          <a:xfrm>
            <a:off x="136419" y="1481125"/>
            <a:ext cx="11946445" cy="750307"/>
          </a:xfrm>
        </p:spPr>
        <p:txBody>
          <a:bodyPr anchor="t"/>
          <a:lstStyle/>
          <a:p>
            <a:pPr algn="ctr"/>
            <a:r>
              <a:rPr lang="en-US" b="1">
                <a:solidFill>
                  <a:schemeClr val="accent1">
                    <a:lumMod val="40000"/>
                    <a:lumOff val="60000"/>
                  </a:schemeClr>
                </a:solidFill>
              </a:rPr>
              <a:t>ANSWER:</a:t>
            </a:r>
          </a:p>
        </p:txBody>
      </p:sp>
      <p:sp>
        <p:nvSpPr>
          <p:cNvPr id="3" name="Content Placeholder 2">
            <a:extLst>
              <a:ext uri="{FF2B5EF4-FFF2-40B4-BE49-F238E27FC236}">
                <a16:creationId xmlns:a16="http://schemas.microsoft.com/office/drawing/2014/main" id="{4B455CD9-0085-D746-AF64-779995AB97C7}"/>
              </a:ext>
            </a:extLst>
          </p:cNvPr>
          <p:cNvSpPr>
            <a:spLocks noGrp="1"/>
          </p:cNvSpPr>
          <p:nvPr>
            <p:ph idx="1"/>
          </p:nvPr>
        </p:nvSpPr>
        <p:spPr>
          <a:xfrm>
            <a:off x="0" y="3372205"/>
            <a:ext cx="12192000" cy="3485796"/>
          </a:xfrm>
        </p:spPr>
        <p:txBody>
          <a:bodyPr>
            <a:noAutofit/>
          </a:bodyPr>
          <a:lstStyle/>
          <a:p>
            <a:pPr marL="0" indent="0">
              <a:spcBef>
                <a:spcPct val="0"/>
              </a:spcBef>
              <a:buNone/>
            </a:pPr>
            <a:r>
              <a:rPr lang="en-US" sz="2400" b="1"/>
              <a:t>It allows you to set the default encryption characteristics when new objects are stored into the bucket. The encryption methods are Amazon S3-managed keys (SSE-S3) or AWS KMS key stored in AWS Key Management Service (AWS KMS) (SSE-KMS). The objects are encrypted on the server side</a:t>
            </a:r>
          </a:p>
          <a:p>
            <a:pPr marL="0" indent="0">
              <a:buNone/>
            </a:pPr>
            <a:endParaRPr lang="en-US" sz="2400" b="1"/>
          </a:p>
          <a:p>
            <a:pPr marL="0" indent="0">
              <a:buNone/>
            </a:pPr>
            <a:endParaRPr lang="en-US" sz="2400" b="1"/>
          </a:p>
          <a:p>
            <a:pPr marL="0" indent="0">
              <a:buNone/>
            </a:pPr>
            <a:endParaRPr lang="en-US" sz="2400" b="1"/>
          </a:p>
          <a:p>
            <a:pPr marL="0" indent="0">
              <a:buNone/>
            </a:pPr>
            <a:r>
              <a:rPr lang="en-US" sz="2400" b="1"/>
              <a:t>References:</a:t>
            </a:r>
          </a:p>
          <a:p>
            <a:pPr marL="0" indent="0">
              <a:buNone/>
            </a:pPr>
            <a:r>
              <a:rPr lang="en-US" sz="2400" b="1"/>
              <a:t>https://docs.aws.amazon.com/AmazonS3/latest/userguide/bucket-encryption.html</a:t>
            </a:r>
          </a:p>
          <a:p>
            <a:pPr marL="0" indent="0">
              <a:spcBef>
                <a:spcPct val="0"/>
              </a:spcBef>
              <a:buNone/>
            </a:pPr>
            <a:endParaRPr lang="en-US" sz="2400" b="1"/>
          </a:p>
        </p:txBody>
      </p:sp>
      <p:sp>
        <p:nvSpPr>
          <p:cNvPr id="5" name="Rectangle: Rounded Corners 4">
            <a:extLst>
              <a:ext uri="{FF2B5EF4-FFF2-40B4-BE49-F238E27FC236}">
                <a16:creationId xmlns:a16="http://schemas.microsoft.com/office/drawing/2014/main" id="{26C229B5-AEA7-4B4D-984A-9238B347CCF6}"/>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28245131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D19561C-F8DF-6649-BC2D-7A7CA877E403}"/>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
        <p:nvSpPr>
          <p:cNvPr id="3" name="Title 1">
            <a:extLst>
              <a:ext uri="{FF2B5EF4-FFF2-40B4-BE49-F238E27FC236}">
                <a16:creationId xmlns:a16="http://schemas.microsoft.com/office/drawing/2014/main" id="{AE39FD8C-3594-6B49-988E-FEBDEA651824}"/>
              </a:ext>
            </a:extLst>
          </p:cNvPr>
          <p:cNvSpPr txBox="1">
            <a:spLocks/>
          </p:cNvSpPr>
          <p:nvPr/>
        </p:nvSpPr>
        <p:spPr>
          <a:xfrm>
            <a:off x="0" y="1481125"/>
            <a:ext cx="12191999" cy="790676"/>
          </a:xfrm>
          <a:prstGeom prst="rect">
            <a:avLst/>
          </a:prstGeom>
          <a:effectLst/>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solidFill>
                  <a:schemeClr val="accent1">
                    <a:lumMod val="40000"/>
                    <a:lumOff val="60000"/>
                  </a:schemeClr>
                </a:solidFill>
              </a:rPr>
              <a:t>Challenge Question:</a:t>
            </a:r>
          </a:p>
        </p:txBody>
      </p:sp>
      <p:sp>
        <p:nvSpPr>
          <p:cNvPr id="7" name="Content Placeholder 2">
            <a:extLst>
              <a:ext uri="{FF2B5EF4-FFF2-40B4-BE49-F238E27FC236}">
                <a16:creationId xmlns:a16="http://schemas.microsoft.com/office/drawing/2014/main" id="{60F1F29A-0F62-4941-B712-AAACA8A528CF}"/>
              </a:ext>
            </a:extLst>
          </p:cNvPr>
          <p:cNvSpPr>
            <a:spLocks noGrp="1"/>
          </p:cNvSpPr>
          <p:nvPr>
            <p:ph idx="1"/>
          </p:nvPr>
        </p:nvSpPr>
        <p:spPr>
          <a:xfrm>
            <a:off x="-1" y="2614938"/>
            <a:ext cx="12192000" cy="3358285"/>
          </a:xfrm>
        </p:spPr>
        <p:txBody>
          <a:bodyPr anchor="t">
            <a:normAutofit/>
          </a:bodyPr>
          <a:lstStyle/>
          <a:p>
            <a:pPr algn="ctr"/>
            <a:r>
              <a:rPr lang="en-US" sz="2400" b="1"/>
              <a:t>If you only change the bucket permissions, instead of both bucket and file permissions, would you still have public access to that file? </a:t>
            </a:r>
          </a:p>
          <a:p>
            <a:pPr algn="ctr"/>
            <a:r>
              <a:rPr lang="en-US" sz="2400" b="1"/>
              <a:t>Why or why not? </a:t>
            </a:r>
            <a:br>
              <a:rPr lang="en-US" sz="2400" b="1"/>
            </a:br>
            <a:br>
              <a:rPr lang="en-US" sz="2400" b="1"/>
            </a:br>
            <a:endParaRPr lang="en-US" sz="2400" b="1"/>
          </a:p>
          <a:p>
            <a:pPr algn="ctr"/>
            <a:endParaRPr lang="en-US" sz="2400" b="1"/>
          </a:p>
        </p:txBody>
      </p:sp>
    </p:spTree>
    <p:extLst>
      <p:ext uri="{BB962C8B-B14F-4D97-AF65-F5344CB8AC3E}">
        <p14:creationId xmlns:p14="http://schemas.microsoft.com/office/powerpoint/2010/main" val="29819292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3151-24ED-3A4A-9E7D-D0B44A8F1704}"/>
              </a:ext>
            </a:extLst>
          </p:cNvPr>
          <p:cNvSpPr>
            <a:spLocks noGrp="1"/>
          </p:cNvSpPr>
          <p:nvPr>
            <p:ph type="title"/>
          </p:nvPr>
        </p:nvSpPr>
        <p:spPr>
          <a:xfrm>
            <a:off x="0" y="1481125"/>
            <a:ext cx="12191999" cy="849838"/>
          </a:xfrm>
        </p:spPr>
        <p:txBody>
          <a:bodyPr anchor="t"/>
          <a:lstStyle/>
          <a:p>
            <a:pPr algn="ctr"/>
            <a:r>
              <a:rPr lang="en-US" b="1">
                <a:solidFill>
                  <a:schemeClr val="accent1">
                    <a:lumMod val="40000"/>
                    <a:lumOff val="60000"/>
                  </a:schemeClr>
                </a:solidFill>
              </a:rPr>
              <a:t>ANSWER:</a:t>
            </a:r>
          </a:p>
        </p:txBody>
      </p:sp>
      <p:sp>
        <p:nvSpPr>
          <p:cNvPr id="3" name="Content Placeholder 2">
            <a:extLst>
              <a:ext uri="{FF2B5EF4-FFF2-40B4-BE49-F238E27FC236}">
                <a16:creationId xmlns:a16="http://schemas.microsoft.com/office/drawing/2014/main" id="{4B455CD9-0085-D746-AF64-779995AB97C7}"/>
              </a:ext>
            </a:extLst>
          </p:cNvPr>
          <p:cNvSpPr>
            <a:spLocks noGrp="1"/>
          </p:cNvSpPr>
          <p:nvPr>
            <p:ph idx="1"/>
          </p:nvPr>
        </p:nvSpPr>
        <p:spPr>
          <a:xfrm>
            <a:off x="0" y="-94657"/>
            <a:ext cx="12191999" cy="6779210"/>
          </a:xfrm>
        </p:spPr>
        <p:txBody>
          <a:bodyPr>
            <a:normAutofit/>
          </a:bodyPr>
          <a:lstStyle/>
          <a:p>
            <a:pPr marL="0" indent="0">
              <a:spcBef>
                <a:spcPct val="0"/>
              </a:spcBef>
              <a:buNone/>
            </a:pPr>
            <a:r>
              <a:rPr lang="en-US" sz="2400" b="1"/>
              <a:t>No, you would not. If you try to access the file publicly after changing permissions on your bucket you will still get an access denied message. You have to go to the specific file and give it public access too before you can publicly view it.</a:t>
            </a:r>
          </a:p>
        </p:txBody>
      </p:sp>
      <p:sp>
        <p:nvSpPr>
          <p:cNvPr id="5" name="Rectangle: Rounded Corners 4">
            <a:extLst>
              <a:ext uri="{FF2B5EF4-FFF2-40B4-BE49-F238E27FC236}">
                <a16:creationId xmlns:a16="http://schemas.microsoft.com/office/drawing/2014/main" id="{D572C9F3-8975-4949-8EEE-FCD6BE50F816}"/>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911938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69361"/>
            <a:ext cx="12192000" cy="1129631"/>
          </a:xfrm>
        </p:spPr>
        <p:txBody>
          <a:bodyPr anchor="t">
            <a:normAutofit/>
          </a:bodyPr>
          <a:lstStyle/>
          <a:p>
            <a:r>
              <a:rPr lang="en-US" sz="2400"/>
              <a:t>Next, I selected </a:t>
            </a:r>
            <a:r>
              <a:rPr lang="en-US" sz="2400" b="1" i="1">
                <a:solidFill>
                  <a:schemeClr val="accent1">
                    <a:lumMod val="60000"/>
                    <a:lumOff val="40000"/>
                  </a:schemeClr>
                </a:solidFill>
              </a:rPr>
              <a:t>Add Tags</a:t>
            </a:r>
            <a:r>
              <a:rPr lang="en-US" sz="2400"/>
              <a:t>, and typed in “</a:t>
            </a:r>
            <a:r>
              <a:rPr lang="en-US" sz="2400" b="1" i="1">
                <a:solidFill>
                  <a:schemeClr val="accent2">
                    <a:lumMod val="40000"/>
                    <a:lumOff val="60000"/>
                  </a:schemeClr>
                </a:solidFill>
              </a:rPr>
              <a:t>Name</a:t>
            </a:r>
            <a:r>
              <a:rPr lang="en-US" sz="2400"/>
              <a:t>” for the </a:t>
            </a:r>
            <a:r>
              <a:rPr lang="en-US" sz="2400" b="1" i="1">
                <a:solidFill>
                  <a:schemeClr val="accent1">
                    <a:lumMod val="60000"/>
                    <a:lumOff val="40000"/>
                  </a:schemeClr>
                </a:solidFill>
              </a:rPr>
              <a:t>Key</a:t>
            </a:r>
            <a:r>
              <a:rPr lang="en-US" sz="2400"/>
              <a:t>, and “</a:t>
            </a:r>
            <a:r>
              <a:rPr lang="en-US" sz="2400" b="1" i="1">
                <a:solidFill>
                  <a:schemeClr val="bg2">
                    <a:lumMod val="20000"/>
                    <a:lumOff val="80000"/>
                  </a:schemeClr>
                </a:solidFill>
              </a:rPr>
              <a:t>netw211-project-ec2</a:t>
            </a:r>
            <a:r>
              <a:rPr lang="en-US" sz="2400"/>
              <a:t>” as the </a:t>
            </a:r>
            <a:r>
              <a:rPr lang="en-US" sz="2400" b="1" i="1">
                <a:solidFill>
                  <a:schemeClr val="accent1">
                    <a:lumMod val="60000"/>
                    <a:lumOff val="40000"/>
                  </a:schemeClr>
                </a:solidFill>
              </a:rPr>
              <a:t>Value</a:t>
            </a:r>
            <a:r>
              <a:rPr lang="en-US" sz="2400"/>
              <a:t>.</a:t>
            </a:r>
          </a:p>
          <a:p>
            <a:endParaRPr lang="en-US"/>
          </a:p>
        </p:txBody>
      </p:sp>
      <p:pic>
        <p:nvPicPr>
          <p:cNvPr id="4" name="Picture 4">
            <a:extLst>
              <a:ext uri="{FF2B5EF4-FFF2-40B4-BE49-F238E27FC236}">
                <a16:creationId xmlns:a16="http://schemas.microsoft.com/office/drawing/2014/main" id="{CB9585BE-52D2-4E47-9AF7-41244EB6AA8A}"/>
              </a:ext>
            </a:extLst>
          </p:cNvPr>
          <p:cNvPicPr>
            <a:picLocks noChangeAspect="1"/>
          </p:cNvPicPr>
          <p:nvPr/>
        </p:nvPicPr>
        <p:blipFill>
          <a:blip r:embed="rId2"/>
          <a:stretch>
            <a:fillRect/>
          </a:stretch>
        </p:blipFill>
        <p:spPr>
          <a:xfrm>
            <a:off x="126675" y="1398992"/>
            <a:ext cx="11917212" cy="5334282"/>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a:off x="5187107" y="129531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4959823" y="2041448"/>
            <a:ext cx="760050" cy="34522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A805C602-88B6-5041-9CA8-6F14324C2E7D}"/>
              </a:ext>
            </a:extLst>
          </p:cNvPr>
          <p:cNvSpPr/>
          <p:nvPr/>
        </p:nvSpPr>
        <p:spPr>
          <a:xfrm>
            <a:off x="331892" y="4993173"/>
            <a:ext cx="7804553" cy="42668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Arrow: Down 5">
            <a:extLst>
              <a:ext uri="{FF2B5EF4-FFF2-40B4-BE49-F238E27FC236}">
                <a16:creationId xmlns:a16="http://schemas.microsoft.com/office/drawing/2014/main" id="{5A6C4C95-03F0-5D42-BEB6-D16918723C26}"/>
              </a:ext>
            </a:extLst>
          </p:cNvPr>
          <p:cNvSpPr/>
          <p:nvPr/>
        </p:nvSpPr>
        <p:spPr>
          <a:xfrm>
            <a:off x="429601" y="4566484"/>
            <a:ext cx="302411" cy="42668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9FF5C4BB-EE97-1D47-9707-9E1B252EA2A6}"/>
              </a:ext>
            </a:extLst>
          </p:cNvPr>
          <p:cNvSpPr/>
          <p:nvPr/>
        </p:nvSpPr>
        <p:spPr>
          <a:xfrm>
            <a:off x="-4145153" y="7949791"/>
            <a:ext cx="302411" cy="42668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ED654C4B-371F-4A49-AF67-A2FE54425910}"/>
              </a:ext>
            </a:extLst>
          </p:cNvPr>
          <p:cNvSpPr/>
          <p:nvPr/>
        </p:nvSpPr>
        <p:spPr>
          <a:xfrm>
            <a:off x="4459016" y="4569990"/>
            <a:ext cx="302411" cy="42668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6456B58-5392-A347-82A2-75CE6479FD9E}"/>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24289834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9FF25-A95A-404E-ABB5-BD229F88249D}"/>
              </a:ext>
            </a:extLst>
          </p:cNvPr>
          <p:cNvSpPr txBox="1"/>
          <p:nvPr/>
        </p:nvSpPr>
        <p:spPr>
          <a:xfrm>
            <a:off x="-2" y="2918038"/>
            <a:ext cx="12192002" cy="4832092"/>
          </a:xfrm>
          <a:prstGeom prst="rect">
            <a:avLst/>
          </a:prstGeom>
          <a:noFill/>
        </p:spPr>
        <p:txBody>
          <a:bodyPr wrap="square" rtlCol="0" anchor="ctr">
            <a:spAutoFit/>
          </a:bodyPr>
          <a:lstStyle/>
          <a:p>
            <a:pPr algn="ctr"/>
            <a:r>
              <a:rPr lang="en-US" sz="2800" b="1" cap="all">
                <a:ln w="3175" cmpd="sng">
                  <a:noFill/>
                </a:ln>
                <a:latin typeface="+mj-lt"/>
                <a:ea typeface="+mj-ea"/>
                <a:cs typeface="+mj-cs"/>
              </a:rPr>
              <a:t>In section four of my project I am:</a:t>
            </a:r>
          </a:p>
          <a:p>
            <a:endParaRPr lang="en-US" sz="2800" b="1" cap="all">
              <a:ln w="3175" cmpd="sng">
                <a:noFill/>
              </a:ln>
              <a:latin typeface="+mj-lt"/>
              <a:ea typeface="+mj-ea"/>
              <a:cs typeface="+mj-cs"/>
            </a:endParaRPr>
          </a:p>
          <a:p>
            <a:pPr marL="457200" indent="-457200">
              <a:buFont typeface="Arial" panose="020B0604020202020204" pitchFamily="34" charset="0"/>
              <a:buChar char="•"/>
            </a:pPr>
            <a:r>
              <a:rPr lang="en-US" sz="2800" b="1" cap="all">
                <a:ln w="3175" cmpd="sng">
                  <a:noFill/>
                </a:ln>
                <a:latin typeface="+mj-lt"/>
                <a:ea typeface="+mj-ea"/>
                <a:cs typeface="+mj-cs"/>
              </a:rPr>
              <a:t>Launching an EC2 instance.</a:t>
            </a:r>
          </a:p>
          <a:p>
            <a:pPr marL="457200" indent="-457200">
              <a:buFont typeface="Arial" panose="020B0604020202020204" pitchFamily="34" charset="0"/>
              <a:buChar char="•"/>
            </a:pPr>
            <a:r>
              <a:rPr lang="en-US" sz="2800" b="1" cap="all">
                <a:ln w="3175" cmpd="sng">
                  <a:noFill/>
                </a:ln>
                <a:latin typeface="+mj-lt"/>
                <a:ea typeface="+mj-ea"/>
                <a:cs typeface="+mj-cs"/>
              </a:rPr>
              <a:t>Setting up sns notifications and subscription.</a:t>
            </a:r>
          </a:p>
          <a:p>
            <a:pPr marL="457200" indent="-457200">
              <a:buFont typeface="Arial" panose="020B0604020202020204" pitchFamily="34" charset="0"/>
              <a:buChar char="•"/>
            </a:pPr>
            <a:r>
              <a:rPr lang="en-US" sz="2800" b="1" cap="all">
                <a:ln w="3175" cmpd="sng">
                  <a:noFill/>
                </a:ln>
                <a:latin typeface="+mj-lt"/>
                <a:ea typeface="+mj-ea"/>
                <a:cs typeface="+mj-cs"/>
              </a:rPr>
              <a:t>Setting up a cloudwatch alarm.</a:t>
            </a:r>
          </a:p>
          <a:p>
            <a:pPr marL="457200" indent="-457200">
              <a:buFont typeface="Arial" panose="020B0604020202020204" pitchFamily="34" charset="0"/>
              <a:buChar char="•"/>
            </a:pPr>
            <a:r>
              <a:rPr lang="en-US" sz="2800" b="1" cap="all">
                <a:ln w="3175" cmpd="sng">
                  <a:noFill/>
                </a:ln>
                <a:latin typeface="+mj-lt"/>
                <a:ea typeface="+mj-ea"/>
                <a:cs typeface="+mj-cs"/>
              </a:rPr>
              <a:t>Testing the Cloudwatch alarm.</a:t>
            </a:r>
          </a:p>
          <a:p>
            <a:pPr marL="457200" indent="-457200">
              <a:buFont typeface="Arial" panose="020B0604020202020204" pitchFamily="34" charset="0"/>
              <a:buChar char="•"/>
            </a:pPr>
            <a:r>
              <a:rPr lang="en-US" sz="2800" b="1" cap="all">
                <a:ln w="3175" cmpd="sng">
                  <a:noFill/>
                </a:ln>
                <a:latin typeface="+mj-lt"/>
                <a:ea typeface="+mj-ea"/>
                <a:cs typeface="+mj-cs"/>
              </a:rPr>
              <a:t>Removing the cloud resources.</a:t>
            </a: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1572213"/>
            <a:ext cx="12192000" cy="995392"/>
          </a:xfrm>
        </p:spPr>
        <p:txBody>
          <a:bodyPr>
            <a:normAutofit fontScale="90000"/>
          </a:bodyPr>
          <a:lstStyle/>
          <a:p>
            <a:pPr algn="ctr"/>
            <a:r>
              <a:rPr lang="en-US" sz="3600" b="1">
                <a:solidFill>
                  <a:schemeClr val="accent1">
                    <a:lumMod val="40000"/>
                    <a:lumOff val="60000"/>
                  </a:schemeClr>
                </a:solidFill>
              </a:rPr>
              <a:t> </a:t>
            </a:r>
            <a:r>
              <a:rPr lang="en-US" sz="4400" b="1">
                <a:solidFill>
                  <a:schemeClr val="accent1">
                    <a:lumMod val="40000"/>
                    <a:lumOff val="60000"/>
                  </a:schemeClr>
                </a:solidFill>
              </a:rPr>
              <a:t>cloud monitoring:</a:t>
            </a:r>
            <a:r>
              <a:rPr lang="en-US" sz="3600" b="1">
                <a:solidFill>
                  <a:schemeClr val="accent1">
                    <a:lumMod val="40000"/>
                    <a:lumOff val="60000"/>
                  </a:schemeClr>
                </a:solidFill>
              </a:rPr>
              <a:t> </a:t>
            </a:r>
            <a:br>
              <a:rPr lang="en-US" sz="3600" b="1">
                <a:solidFill>
                  <a:schemeClr val="accent1">
                    <a:lumMod val="40000"/>
                    <a:lumOff val="60000"/>
                  </a:schemeClr>
                </a:solidFill>
              </a:rPr>
            </a:br>
            <a:r>
              <a:rPr lang="en-US" b="1">
                <a:solidFill>
                  <a:schemeClr val="accent1">
                    <a:lumMod val="40000"/>
                    <a:lumOff val="60000"/>
                  </a:schemeClr>
                </a:solidFill>
              </a:rPr>
              <a:t>AWS Simple Notification Services (SNS) and cloudwatch</a:t>
            </a:r>
            <a:endParaRPr lang="en-US" sz="2400" b="1">
              <a:solidFill>
                <a:schemeClr val="accent1">
                  <a:lumMod val="40000"/>
                  <a:lumOff val="60000"/>
                </a:schemeClr>
              </a:solidFill>
            </a:endParaRPr>
          </a:p>
        </p:txBody>
      </p:sp>
      <p:sp>
        <p:nvSpPr>
          <p:cNvPr id="9" name="Rectangle: Rounded Corners 8">
            <a:extLst>
              <a:ext uri="{FF2B5EF4-FFF2-40B4-BE49-F238E27FC236}">
                <a16:creationId xmlns:a16="http://schemas.microsoft.com/office/drawing/2014/main" id="{DF56BCEC-1853-1342-A915-2300BCD5AC1F}"/>
              </a:ext>
            </a:extLst>
          </p:cNvPr>
          <p:cNvSpPr/>
          <p:nvPr/>
        </p:nvSpPr>
        <p:spPr>
          <a:xfrm>
            <a:off x="4138478" y="386029"/>
            <a:ext cx="3891378" cy="1050116"/>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0184158C-DF26-3B44-B391-31E736BBE951}"/>
              </a:ext>
            </a:extLst>
          </p:cNvPr>
          <p:cNvSpPr>
            <a:spLocks noGrp="1"/>
          </p:cNvSpPr>
          <p:nvPr>
            <p:ph type="title"/>
          </p:nvPr>
        </p:nvSpPr>
        <p:spPr>
          <a:xfrm>
            <a:off x="-2" y="1"/>
            <a:ext cx="12192000" cy="1798508"/>
          </a:xfrm>
        </p:spPr>
        <p:txBody>
          <a:bodyPr>
            <a:normAutofit/>
          </a:bodyPr>
          <a:lstStyle/>
          <a:p>
            <a:pPr algn="ctr"/>
            <a:r>
              <a:rPr lang="en-US" sz="6600" b="1">
                <a:solidFill>
                  <a:schemeClr val="accent1">
                    <a:lumMod val="75000"/>
                  </a:schemeClr>
                </a:solidFill>
                <a:latin typeface="+mn-lt"/>
              </a:rPr>
              <a:t>SECTION 5</a:t>
            </a:r>
            <a:endParaRPr lang="en-US" sz="6600">
              <a:solidFill>
                <a:schemeClr val="accent1">
                  <a:lumMod val="75000"/>
                </a:schemeClr>
              </a:solidFill>
              <a:latin typeface="+mn-lt"/>
            </a:endParaRPr>
          </a:p>
        </p:txBody>
      </p:sp>
    </p:spTree>
    <p:extLst>
      <p:ext uri="{BB962C8B-B14F-4D97-AF65-F5344CB8AC3E}">
        <p14:creationId xmlns:p14="http://schemas.microsoft.com/office/powerpoint/2010/main" val="36059499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59D5-89E7-F04A-9947-A9188BCDDA5E}"/>
              </a:ext>
            </a:extLst>
          </p:cNvPr>
          <p:cNvSpPr>
            <a:spLocks noGrp="1"/>
          </p:cNvSpPr>
          <p:nvPr>
            <p:ph type="title"/>
          </p:nvPr>
        </p:nvSpPr>
        <p:spPr>
          <a:xfrm>
            <a:off x="0" y="1793613"/>
            <a:ext cx="12192000" cy="1113868"/>
          </a:xfrm>
        </p:spPr>
        <p:txBody>
          <a:bodyPr>
            <a:normAutofit fontScale="90000"/>
          </a:bodyPr>
          <a:lstStyle/>
          <a:p>
            <a:pPr algn="ctr"/>
            <a:r>
              <a:rPr lang="en-US" sz="4000" b="1">
                <a:solidFill>
                  <a:schemeClr val="accent1">
                    <a:lumMod val="40000"/>
                    <a:lumOff val="60000"/>
                  </a:schemeClr>
                </a:solidFill>
              </a:rPr>
              <a:t>Career Skills obtained</a:t>
            </a:r>
            <a:br>
              <a:rPr lang="en-US" sz="4000" b="1">
                <a:solidFill>
                  <a:schemeClr val="accent1">
                    <a:lumMod val="40000"/>
                    <a:lumOff val="60000"/>
                  </a:schemeClr>
                </a:solidFill>
              </a:rPr>
            </a:br>
            <a:endParaRPr lang="en-US" sz="4000" b="1">
              <a:solidFill>
                <a:schemeClr val="accent1">
                  <a:lumMod val="40000"/>
                  <a:lumOff val="60000"/>
                </a:schemeClr>
              </a:solidFill>
            </a:endParaRPr>
          </a:p>
        </p:txBody>
      </p:sp>
      <p:sp>
        <p:nvSpPr>
          <p:cNvPr id="3" name="Content Placeholder 2">
            <a:extLst>
              <a:ext uri="{FF2B5EF4-FFF2-40B4-BE49-F238E27FC236}">
                <a16:creationId xmlns:a16="http://schemas.microsoft.com/office/drawing/2014/main" id="{27B28236-ECE3-4345-82B6-6D947FBD23CD}"/>
              </a:ext>
            </a:extLst>
          </p:cNvPr>
          <p:cNvSpPr>
            <a:spLocks noGrp="1"/>
          </p:cNvSpPr>
          <p:nvPr>
            <p:ph idx="1"/>
          </p:nvPr>
        </p:nvSpPr>
        <p:spPr>
          <a:xfrm>
            <a:off x="0" y="2699560"/>
            <a:ext cx="12191999" cy="3465067"/>
          </a:xfrm>
        </p:spPr>
        <p:txBody>
          <a:bodyPr>
            <a:normAutofit/>
          </a:bodyPr>
          <a:lstStyle/>
          <a:p>
            <a:r>
              <a:rPr lang="en-US" sz="2800" b="1" cap="all">
                <a:ln w="3175" cmpd="sng">
                  <a:noFill/>
                </a:ln>
                <a:latin typeface="+mj-lt"/>
                <a:ea typeface="+mj-ea"/>
                <a:cs typeface="+mj-cs"/>
              </a:rPr>
              <a:t>experience with Amazon Simple notification service.</a:t>
            </a:r>
          </a:p>
          <a:p>
            <a:r>
              <a:rPr lang="en-US" sz="2800" b="1" cap="all">
                <a:ln w="3175" cmpd="sng">
                  <a:noFill/>
                </a:ln>
                <a:latin typeface="+mj-lt"/>
                <a:ea typeface="+mj-ea"/>
                <a:cs typeface="+mj-cs"/>
              </a:rPr>
              <a:t>Experience with Amazon CLoudWatch</a:t>
            </a:r>
          </a:p>
          <a:p>
            <a:r>
              <a:rPr lang="en-US" sz="2800" b="1" cap="all">
                <a:ln w="3175" cmpd="sng">
                  <a:noFill/>
                </a:ln>
                <a:latin typeface="+mj-lt"/>
                <a:ea typeface="+mj-ea"/>
                <a:cs typeface="+mj-cs"/>
              </a:rPr>
              <a:t>Knowledge to manage cloudwatch alarms.</a:t>
            </a:r>
          </a:p>
          <a:p>
            <a:r>
              <a:rPr lang="en-US" sz="2800" b="1" cap="all">
                <a:ln w="3175" cmpd="sng">
                  <a:noFill/>
                </a:ln>
                <a:latin typeface="+mj-lt"/>
                <a:ea typeface="+mj-ea"/>
                <a:cs typeface="+mj-cs"/>
              </a:rPr>
              <a:t>Ability to publish messages out to customers.</a:t>
            </a:r>
          </a:p>
          <a:p>
            <a:pPr algn="ctr"/>
            <a:endParaRPr lang="en-US" sz="2800" b="1" cap="all">
              <a:ln w="3175" cmpd="sng">
                <a:noFill/>
              </a:ln>
              <a:latin typeface="+mj-lt"/>
              <a:ea typeface="+mj-ea"/>
              <a:cs typeface="+mj-cs"/>
            </a:endParaRPr>
          </a:p>
        </p:txBody>
      </p:sp>
      <p:sp>
        <p:nvSpPr>
          <p:cNvPr id="5" name="Rectangle: Rounded Corners 4">
            <a:extLst>
              <a:ext uri="{FF2B5EF4-FFF2-40B4-BE49-F238E27FC236}">
                <a16:creationId xmlns:a16="http://schemas.microsoft.com/office/drawing/2014/main" id="{F7CA7FB6-29D5-8947-8986-B3AA55F0A7AD}"/>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Tree>
    <p:extLst>
      <p:ext uri="{BB962C8B-B14F-4D97-AF65-F5344CB8AC3E}">
        <p14:creationId xmlns:p14="http://schemas.microsoft.com/office/powerpoint/2010/main" val="16792476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7855AE8-642F-CA46-B43B-7EB83FE08D47}"/>
              </a:ext>
            </a:extLst>
          </p:cNvPr>
          <p:cNvPicPr>
            <a:picLocks noChangeAspect="1"/>
          </p:cNvPicPr>
          <p:nvPr/>
        </p:nvPicPr>
        <p:blipFill>
          <a:blip r:embed="rId2"/>
          <a:stretch>
            <a:fillRect/>
          </a:stretch>
        </p:blipFill>
        <p:spPr>
          <a:xfrm>
            <a:off x="68207" y="1614732"/>
            <a:ext cx="12006653" cy="5153343"/>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94921"/>
            <a:ext cx="12192000" cy="1176460"/>
          </a:xfrm>
        </p:spPr>
        <p:txBody>
          <a:bodyPr anchor="t">
            <a:normAutofit/>
          </a:bodyPr>
          <a:lstStyle/>
          <a:p>
            <a:r>
              <a:rPr lang="en-US" sz="2400"/>
              <a:t>In the AWS Management Console, I click on </a:t>
            </a:r>
            <a:r>
              <a:rPr lang="en-US" sz="2400" b="1" i="1">
                <a:solidFill>
                  <a:schemeClr val="accent1">
                    <a:lumMod val="60000"/>
                    <a:lumOff val="40000"/>
                  </a:schemeClr>
                </a:solidFill>
              </a:rPr>
              <a:t>EC2 </a:t>
            </a:r>
            <a:r>
              <a:rPr lang="en-US" sz="2400"/>
              <a:t> in the AWS services section under Recently visited services.</a:t>
            </a:r>
          </a:p>
          <a:p>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rot="5400000">
            <a:off x="3795070" y="291511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3222541" y="3165526"/>
            <a:ext cx="362645" cy="22442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Tree>
    <p:extLst>
      <p:ext uri="{BB962C8B-B14F-4D97-AF65-F5344CB8AC3E}">
        <p14:creationId xmlns:p14="http://schemas.microsoft.com/office/powerpoint/2010/main" val="9247145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5815463-E002-A149-A330-7923969BF1B1}"/>
              </a:ext>
            </a:extLst>
          </p:cNvPr>
          <p:cNvPicPr>
            <a:picLocks noChangeAspect="1"/>
          </p:cNvPicPr>
          <p:nvPr/>
        </p:nvPicPr>
        <p:blipFill>
          <a:blip r:embed="rId2"/>
          <a:stretch>
            <a:fillRect/>
          </a:stretch>
        </p:blipFill>
        <p:spPr>
          <a:xfrm>
            <a:off x="68207" y="1614732"/>
            <a:ext cx="12053982" cy="5147425"/>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81442"/>
            <a:ext cx="12192000" cy="1147691"/>
          </a:xfrm>
        </p:spPr>
        <p:txBody>
          <a:bodyPr anchor="t">
            <a:normAutofit/>
          </a:bodyPr>
          <a:lstStyle/>
          <a:p>
            <a:r>
              <a:rPr lang="en-US" sz="2400"/>
              <a:t>Now that I’m in the EC2 console, I click on </a:t>
            </a:r>
            <a:r>
              <a:rPr lang="en-US" sz="2400" b="1" i="1">
                <a:solidFill>
                  <a:schemeClr val="accent1">
                    <a:lumMod val="60000"/>
                    <a:lumOff val="40000"/>
                  </a:schemeClr>
                </a:solidFill>
              </a:rPr>
              <a:t>Launch instance</a:t>
            </a:r>
            <a:r>
              <a:rPr lang="en-US" sz="2400"/>
              <a:t> to begin creating aother VM.</a:t>
            </a:r>
          </a:p>
          <a:p>
            <a:endParaRPr lang="en-US" sz="2400"/>
          </a:p>
        </p:txBody>
      </p:sp>
      <p:sp>
        <p:nvSpPr>
          <p:cNvPr id="7" name="Rectangle 6">
            <a:extLst>
              <a:ext uri="{FF2B5EF4-FFF2-40B4-BE49-F238E27FC236}">
                <a16:creationId xmlns:a16="http://schemas.microsoft.com/office/drawing/2014/main" id="{5930181B-5DEC-374A-8F82-6A438DDCED55}"/>
              </a:ext>
            </a:extLst>
          </p:cNvPr>
          <p:cNvSpPr/>
          <p:nvPr/>
        </p:nvSpPr>
        <p:spPr>
          <a:xfrm>
            <a:off x="1535297" y="5199080"/>
            <a:ext cx="573982" cy="11240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2330994" y="491350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495025" y="5010978"/>
            <a:ext cx="626085" cy="11240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Tree>
    <p:extLst>
      <p:ext uri="{BB962C8B-B14F-4D97-AF65-F5344CB8AC3E}">
        <p14:creationId xmlns:p14="http://schemas.microsoft.com/office/powerpoint/2010/main" val="22080077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F076A36-D873-884E-85BF-DEC705C1B54B}"/>
              </a:ext>
            </a:extLst>
          </p:cNvPr>
          <p:cNvPicPr>
            <a:picLocks noChangeAspect="1"/>
          </p:cNvPicPr>
          <p:nvPr/>
        </p:nvPicPr>
        <p:blipFill>
          <a:blip r:embed="rId2"/>
          <a:stretch>
            <a:fillRect/>
          </a:stretch>
        </p:blipFill>
        <p:spPr>
          <a:xfrm>
            <a:off x="68207" y="1561864"/>
            <a:ext cx="12048066" cy="5212128"/>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72143"/>
            <a:ext cx="12192000" cy="1199238"/>
          </a:xfrm>
        </p:spPr>
        <p:txBody>
          <a:bodyPr anchor="t">
            <a:normAutofit/>
          </a:bodyPr>
          <a:lstStyle/>
          <a:p>
            <a:r>
              <a:rPr lang="en-US" sz="2400"/>
              <a:t>Once again I’ll be using  </a:t>
            </a:r>
            <a:r>
              <a:rPr lang="en-US" sz="2400" b="1" i="1">
                <a:solidFill>
                  <a:schemeClr val="accent1">
                    <a:lumMod val="60000"/>
                    <a:lumOff val="40000"/>
                  </a:schemeClr>
                </a:solidFill>
              </a:rPr>
              <a:t>Amazon Linux 2 AMI</a:t>
            </a:r>
            <a:r>
              <a:rPr lang="en-US" sz="2400"/>
              <a:t> as my selection for an Amazon Machine Image (AMI).</a:t>
            </a:r>
          </a:p>
        </p:txBody>
      </p:sp>
      <p:sp>
        <p:nvSpPr>
          <p:cNvPr id="8" name="Arrow: Down 7">
            <a:extLst>
              <a:ext uri="{FF2B5EF4-FFF2-40B4-BE49-F238E27FC236}">
                <a16:creationId xmlns:a16="http://schemas.microsoft.com/office/drawing/2014/main" id="{58B1B181-5762-8542-AB4B-4FF235F2F9BB}"/>
              </a:ext>
            </a:extLst>
          </p:cNvPr>
          <p:cNvSpPr/>
          <p:nvPr/>
        </p:nvSpPr>
        <p:spPr>
          <a:xfrm>
            <a:off x="11490718" y="265334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088741" y="3378592"/>
            <a:ext cx="10855963" cy="58522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a:off x="267739" y="211493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Rectangle 4">
            <a:extLst>
              <a:ext uri="{FF2B5EF4-FFF2-40B4-BE49-F238E27FC236}">
                <a16:creationId xmlns:a16="http://schemas.microsoft.com/office/drawing/2014/main" id="{3CE6219F-4EFB-E643-BB2A-01B52C797874}"/>
              </a:ext>
            </a:extLst>
          </p:cNvPr>
          <p:cNvSpPr/>
          <p:nvPr/>
        </p:nvSpPr>
        <p:spPr>
          <a:xfrm>
            <a:off x="122990" y="2413134"/>
            <a:ext cx="468626" cy="17222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362192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9FA058D-CA67-C842-AA3E-D848BCD41EAC}"/>
              </a:ext>
            </a:extLst>
          </p:cNvPr>
          <p:cNvPicPr>
            <a:picLocks noChangeAspect="1"/>
          </p:cNvPicPr>
          <p:nvPr/>
        </p:nvPicPr>
        <p:blipFill>
          <a:blip r:embed="rId2"/>
          <a:stretch>
            <a:fillRect/>
          </a:stretch>
        </p:blipFill>
        <p:spPr>
          <a:xfrm>
            <a:off x="68207" y="1692019"/>
            <a:ext cx="12048066" cy="5076055"/>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80389"/>
            <a:ext cx="12192000" cy="1190992"/>
          </a:xfrm>
        </p:spPr>
        <p:txBody>
          <a:bodyPr anchor="t">
            <a:normAutofit/>
          </a:bodyPr>
          <a:lstStyle/>
          <a:p>
            <a:r>
              <a:rPr lang="en-US" sz="2400"/>
              <a:t>I select </a:t>
            </a:r>
            <a:r>
              <a:rPr lang="en-US" sz="2400" b="1" i="1">
                <a:solidFill>
                  <a:schemeClr val="accent1">
                    <a:lumMod val="60000"/>
                    <a:lumOff val="40000"/>
                  </a:schemeClr>
                </a:solidFill>
              </a:rPr>
              <a:t>t2.micro </a:t>
            </a:r>
            <a:r>
              <a:rPr lang="en-US" sz="2400"/>
              <a:t>again for my instance type.</a:t>
            </a:r>
          </a:p>
        </p:txBody>
      </p:sp>
      <p:sp>
        <p:nvSpPr>
          <p:cNvPr id="8" name="Arrow: Down 7">
            <a:extLst>
              <a:ext uri="{FF2B5EF4-FFF2-40B4-BE49-F238E27FC236}">
                <a16:creationId xmlns:a16="http://schemas.microsoft.com/office/drawing/2014/main" id="{58B1B181-5762-8542-AB4B-4FF235F2F9BB}"/>
              </a:ext>
            </a:extLst>
          </p:cNvPr>
          <p:cNvSpPr/>
          <p:nvPr/>
        </p:nvSpPr>
        <p:spPr>
          <a:xfrm>
            <a:off x="68207" y="277497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29671" y="3526219"/>
            <a:ext cx="11838699" cy="2589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76FE1B7F-04D6-684B-B8A9-4C90271058AD}"/>
              </a:ext>
            </a:extLst>
          </p:cNvPr>
          <p:cNvSpPr/>
          <p:nvPr/>
        </p:nvSpPr>
        <p:spPr>
          <a:xfrm>
            <a:off x="906680" y="166384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3BE7D4-E0D6-2A4E-8AE2-A846B5D9A51D}"/>
              </a:ext>
            </a:extLst>
          </p:cNvPr>
          <p:cNvSpPr/>
          <p:nvPr/>
        </p:nvSpPr>
        <p:spPr>
          <a:xfrm>
            <a:off x="643610" y="1962045"/>
            <a:ext cx="693439" cy="12655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734818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A22415B-ACCB-9E40-9204-1A3F1BD5C145}"/>
              </a:ext>
            </a:extLst>
          </p:cNvPr>
          <p:cNvPicPr>
            <a:picLocks noChangeAspect="1"/>
          </p:cNvPicPr>
          <p:nvPr/>
        </p:nvPicPr>
        <p:blipFill>
          <a:blip r:embed="rId2"/>
          <a:stretch>
            <a:fillRect/>
          </a:stretch>
        </p:blipFill>
        <p:spPr>
          <a:xfrm>
            <a:off x="68207" y="1692019"/>
            <a:ext cx="12048066" cy="5070139"/>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a:off x="120966" y="288120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68207" y="3606453"/>
            <a:ext cx="411001" cy="27454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89443B66-E3CE-D94A-A720-E67B3318647F}"/>
              </a:ext>
            </a:extLst>
          </p:cNvPr>
          <p:cNvSpPr/>
          <p:nvPr/>
        </p:nvSpPr>
        <p:spPr>
          <a:xfrm>
            <a:off x="2651930" y="1422752"/>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C552EE-5BCC-EF42-9BE5-CDE508415B2D}"/>
              </a:ext>
            </a:extLst>
          </p:cNvPr>
          <p:cNvSpPr/>
          <p:nvPr/>
        </p:nvSpPr>
        <p:spPr>
          <a:xfrm>
            <a:off x="2507181" y="1720949"/>
            <a:ext cx="468626" cy="17222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ontent Placeholder 2">
            <a:extLst>
              <a:ext uri="{FF2B5EF4-FFF2-40B4-BE49-F238E27FC236}">
                <a16:creationId xmlns:a16="http://schemas.microsoft.com/office/drawing/2014/main" id="{1D9E36AA-B07B-F442-B554-234DEB30FF4F}"/>
              </a:ext>
            </a:extLst>
          </p:cNvPr>
          <p:cNvSpPr>
            <a:spLocks noGrp="1"/>
          </p:cNvSpPr>
          <p:nvPr>
            <p:ph idx="1"/>
          </p:nvPr>
        </p:nvSpPr>
        <p:spPr>
          <a:xfrm>
            <a:off x="0" y="254394"/>
            <a:ext cx="12192000" cy="1216987"/>
          </a:xfrm>
        </p:spPr>
        <p:txBody>
          <a:bodyPr anchor="t">
            <a:normAutofit/>
          </a:bodyPr>
          <a:lstStyle/>
          <a:p>
            <a:r>
              <a:rPr lang="en-US" sz="2400"/>
              <a:t>Next, I click on </a:t>
            </a:r>
            <a:r>
              <a:rPr lang="en-US" sz="2400" b="1" i="1">
                <a:solidFill>
                  <a:schemeClr val="accent1">
                    <a:lumMod val="60000"/>
                    <a:lumOff val="40000"/>
                  </a:schemeClr>
                </a:solidFill>
              </a:rPr>
              <a:t>Add tag</a:t>
            </a:r>
            <a:r>
              <a:rPr lang="en-US" sz="2400"/>
              <a:t> in the </a:t>
            </a:r>
            <a:r>
              <a:rPr lang="en-US" sz="2400" b="1" i="1">
                <a:solidFill>
                  <a:schemeClr val="accent1">
                    <a:lumMod val="60000"/>
                    <a:lumOff val="40000"/>
                  </a:schemeClr>
                </a:solidFill>
              </a:rPr>
              <a:t>Add Tags</a:t>
            </a:r>
            <a:r>
              <a:rPr lang="en-US" sz="2400"/>
              <a:t> section.</a:t>
            </a:r>
          </a:p>
        </p:txBody>
      </p:sp>
    </p:spTree>
    <p:extLst>
      <p:ext uri="{BB962C8B-B14F-4D97-AF65-F5344CB8AC3E}">
        <p14:creationId xmlns:p14="http://schemas.microsoft.com/office/powerpoint/2010/main" val="4787230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B052620-02F2-9447-A101-9F279678F277}"/>
              </a:ext>
            </a:extLst>
          </p:cNvPr>
          <p:cNvPicPr>
            <a:picLocks noChangeAspect="1"/>
          </p:cNvPicPr>
          <p:nvPr/>
        </p:nvPicPr>
        <p:blipFill>
          <a:blip r:embed="rId2"/>
          <a:stretch>
            <a:fillRect/>
          </a:stretch>
        </p:blipFill>
        <p:spPr>
          <a:xfrm>
            <a:off x="68207" y="2003055"/>
            <a:ext cx="12036234" cy="4723606"/>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3086879" y="312132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2157000" y="3406519"/>
            <a:ext cx="696331" cy="1609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63893" y="3429001"/>
            <a:ext cx="232490" cy="13843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7687A0B5-5EE8-3144-9F96-057103044FC6}"/>
              </a:ext>
            </a:extLst>
          </p:cNvPr>
          <p:cNvSpPr/>
          <p:nvPr/>
        </p:nvSpPr>
        <p:spPr>
          <a:xfrm>
            <a:off x="2681513" y="1943372"/>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847DCD-7B35-8D42-A098-F4E732EC6490}"/>
              </a:ext>
            </a:extLst>
          </p:cNvPr>
          <p:cNvSpPr/>
          <p:nvPr/>
        </p:nvSpPr>
        <p:spPr>
          <a:xfrm>
            <a:off x="2536764" y="2223821"/>
            <a:ext cx="468626" cy="17222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Arrow: Down 12">
            <a:extLst>
              <a:ext uri="{FF2B5EF4-FFF2-40B4-BE49-F238E27FC236}">
                <a16:creationId xmlns:a16="http://schemas.microsoft.com/office/drawing/2014/main" id="{EE68F40E-2899-B94A-B4F1-06938BCE9A8F}"/>
              </a:ext>
            </a:extLst>
          </p:cNvPr>
          <p:cNvSpPr/>
          <p:nvPr/>
        </p:nvSpPr>
        <p:spPr>
          <a:xfrm rot="5400000">
            <a:off x="629931" y="313559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5D8474B-F2F1-0140-AA37-F6EBC77650CC}"/>
              </a:ext>
            </a:extLst>
          </p:cNvPr>
          <p:cNvSpPr>
            <a:spLocks noGrp="1"/>
          </p:cNvSpPr>
          <p:nvPr>
            <p:ph idx="1"/>
          </p:nvPr>
        </p:nvSpPr>
        <p:spPr>
          <a:xfrm>
            <a:off x="0" y="254394"/>
            <a:ext cx="12192000" cy="1216987"/>
          </a:xfrm>
        </p:spPr>
        <p:txBody>
          <a:bodyPr anchor="t">
            <a:normAutofit/>
          </a:bodyPr>
          <a:lstStyle/>
          <a:p>
            <a:r>
              <a:rPr lang="en-US" sz="2400"/>
              <a:t>I type in “</a:t>
            </a:r>
            <a:r>
              <a:rPr lang="en-US" sz="2400" b="1" i="1">
                <a:solidFill>
                  <a:schemeClr val="accent2">
                    <a:lumMod val="60000"/>
                    <a:lumOff val="40000"/>
                  </a:schemeClr>
                </a:solidFill>
              </a:rPr>
              <a:t>Name</a:t>
            </a:r>
            <a:r>
              <a:rPr lang="en-US" sz="2400"/>
              <a:t>” for the </a:t>
            </a:r>
            <a:r>
              <a:rPr lang="en-US" sz="2400" b="1" i="1">
                <a:solidFill>
                  <a:schemeClr val="accent1">
                    <a:lumMod val="60000"/>
                    <a:lumOff val="40000"/>
                  </a:schemeClr>
                </a:solidFill>
              </a:rPr>
              <a:t>Key</a:t>
            </a:r>
            <a:r>
              <a:rPr lang="en-US" sz="2400"/>
              <a:t>, and “</a:t>
            </a:r>
            <a:r>
              <a:rPr lang="en-US" sz="2400" b="1" i="1">
                <a:solidFill>
                  <a:schemeClr val="accent2">
                    <a:lumMod val="60000"/>
                    <a:lumOff val="40000"/>
                  </a:schemeClr>
                </a:solidFill>
              </a:rPr>
              <a:t>netw211-project-ec2</a:t>
            </a:r>
            <a:r>
              <a:rPr lang="en-US" sz="2400"/>
              <a:t>” for the </a:t>
            </a:r>
            <a:r>
              <a:rPr lang="en-US" sz="2400" b="1" i="1">
                <a:solidFill>
                  <a:schemeClr val="accent1">
                    <a:lumMod val="60000"/>
                    <a:lumOff val="40000"/>
                  </a:schemeClr>
                </a:solidFill>
              </a:rPr>
              <a:t>Value</a:t>
            </a:r>
            <a:r>
              <a:rPr lang="en-US" sz="2400"/>
              <a:t>.</a:t>
            </a:r>
          </a:p>
        </p:txBody>
      </p:sp>
    </p:spTree>
    <p:extLst>
      <p:ext uri="{BB962C8B-B14F-4D97-AF65-F5344CB8AC3E}">
        <p14:creationId xmlns:p14="http://schemas.microsoft.com/office/powerpoint/2010/main" val="32715889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CAF18C9-B81C-1940-9AE8-69759FE0E86B}"/>
              </a:ext>
            </a:extLst>
          </p:cNvPr>
          <p:cNvPicPr>
            <a:picLocks noChangeAspect="1"/>
          </p:cNvPicPr>
          <p:nvPr/>
        </p:nvPicPr>
        <p:blipFill>
          <a:blip r:embed="rId2"/>
          <a:stretch>
            <a:fillRect/>
          </a:stretch>
        </p:blipFill>
        <p:spPr>
          <a:xfrm>
            <a:off x="68207" y="1822175"/>
            <a:ext cx="12053982" cy="4951816"/>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760072" y="3620708"/>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86983" y="3841452"/>
            <a:ext cx="444429"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B08E9630-1BDA-0E4E-85E4-91A27CB4A3E2}"/>
              </a:ext>
            </a:extLst>
          </p:cNvPr>
          <p:cNvSpPr/>
          <p:nvPr/>
        </p:nvSpPr>
        <p:spPr>
          <a:xfrm>
            <a:off x="3338197" y="1765885"/>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98BF75-F3BC-B34C-AA93-154BF2DB4F4B}"/>
              </a:ext>
            </a:extLst>
          </p:cNvPr>
          <p:cNvSpPr/>
          <p:nvPr/>
        </p:nvSpPr>
        <p:spPr>
          <a:xfrm>
            <a:off x="3029067" y="2069999"/>
            <a:ext cx="757267" cy="15447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ontent Placeholder 2">
            <a:extLst>
              <a:ext uri="{FF2B5EF4-FFF2-40B4-BE49-F238E27FC236}">
                <a16:creationId xmlns:a16="http://schemas.microsoft.com/office/drawing/2014/main" id="{E403DA5B-5775-FE41-A9AA-3E5F4FADCFFC}"/>
              </a:ext>
            </a:extLst>
          </p:cNvPr>
          <p:cNvSpPr>
            <a:spLocks noGrp="1"/>
          </p:cNvSpPr>
          <p:nvPr>
            <p:ph idx="1"/>
          </p:nvPr>
        </p:nvSpPr>
        <p:spPr>
          <a:xfrm>
            <a:off x="0" y="254394"/>
            <a:ext cx="12192000" cy="1216987"/>
          </a:xfrm>
        </p:spPr>
        <p:txBody>
          <a:bodyPr anchor="t">
            <a:normAutofit/>
          </a:bodyPr>
          <a:lstStyle/>
          <a:p>
            <a:r>
              <a:rPr lang="en-US" sz="2400"/>
              <a:t>In the </a:t>
            </a:r>
            <a:r>
              <a:rPr lang="en-US" sz="2400" b="1" i="1">
                <a:solidFill>
                  <a:schemeClr val="accent1">
                    <a:lumMod val="60000"/>
                    <a:lumOff val="40000"/>
                  </a:schemeClr>
                </a:solidFill>
              </a:rPr>
              <a:t>Configuration Security Group</a:t>
            </a:r>
            <a:r>
              <a:rPr lang="en-US" sz="2400"/>
              <a:t> section I click on </a:t>
            </a:r>
            <a:r>
              <a:rPr lang="en-US" sz="2400" b="1" i="1">
                <a:solidFill>
                  <a:schemeClr val="accent1">
                    <a:lumMod val="60000"/>
                    <a:lumOff val="40000"/>
                  </a:schemeClr>
                </a:solidFill>
              </a:rPr>
              <a:t>Add Rule</a:t>
            </a:r>
            <a:r>
              <a:rPr lang="en-US" sz="2400"/>
              <a:t>.</a:t>
            </a:r>
          </a:p>
        </p:txBody>
      </p:sp>
    </p:spTree>
    <p:extLst>
      <p:ext uri="{BB962C8B-B14F-4D97-AF65-F5344CB8AC3E}">
        <p14:creationId xmlns:p14="http://schemas.microsoft.com/office/powerpoint/2010/main" val="16478633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54FCEDF-C8CF-DC47-934C-3C64F943041E}"/>
              </a:ext>
            </a:extLst>
          </p:cNvPr>
          <p:cNvPicPr>
            <a:picLocks noChangeAspect="1"/>
          </p:cNvPicPr>
          <p:nvPr/>
        </p:nvPicPr>
        <p:blipFill>
          <a:blip r:embed="rId2"/>
          <a:stretch>
            <a:fillRect/>
          </a:stretch>
        </p:blipFill>
        <p:spPr>
          <a:xfrm>
            <a:off x="68207" y="1686102"/>
            <a:ext cx="12048066" cy="5064224"/>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7858201" y="3735982"/>
            <a:ext cx="329749" cy="17459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39620" y="3725365"/>
            <a:ext cx="605815" cy="18520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78740EB1-0F01-6444-846D-3BD049538CBE}"/>
              </a:ext>
            </a:extLst>
          </p:cNvPr>
          <p:cNvSpPr/>
          <p:nvPr/>
        </p:nvSpPr>
        <p:spPr>
          <a:xfrm>
            <a:off x="3326366" y="162981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0BCB9E-B0D3-464C-B89C-73335346F5CC}"/>
              </a:ext>
            </a:extLst>
          </p:cNvPr>
          <p:cNvSpPr/>
          <p:nvPr/>
        </p:nvSpPr>
        <p:spPr>
          <a:xfrm>
            <a:off x="3034984" y="1910263"/>
            <a:ext cx="745435" cy="15843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Arrow: Down 12">
            <a:extLst>
              <a:ext uri="{FF2B5EF4-FFF2-40B4-BE49-F238E27FC236}">
                <a16:creationId xmlns:a16="http://schemas.microsoft.com/office/drawing/2014/main" id="{28C3A2B2-A3B4-3743-B984-1A2901931336}"/>
              </a:ext>
            </a:extLst>
          </p:cNvPr>
          <p:cNvSpPr/>
          <p:nvPr/>
        </p:nvSpPr>
        <p:spPr>
          <a:xfrm rot="5400000">
            <a:off x="978813" y="345534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A5104272-9ECA-4748-B9B0-33B96BA73D7F}"/>
              </a:ext>
            </a:extLst>
          </p:cNvPr>
          <p:cNvSpPr/>
          <p:nvPr/>
        </p:nvSpPr>
        <p:spPr>
          <a:xfrm rot="5400000">
            <a:off x="8421329" y="345534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1043564-A5F0-E040-B340-52A4FA31908D}"/>
              </a:ext>
            </a:extLst>
          </p:cNvPr>
          <p:cNvSpPr>
            <a:spLocks noGrp="1"/>
          </p:cNvSpPr>
          <p:nvPr>
            <p:ph idx="1"/>
          </p:nvPr>
        </p:nvSpPr>
        <p:spPr>
          <a:xfrm>
            <a:off x="0" y="254394"/>
            <a:ext cx="12192000" cy="1216987"/>
          </a:xfrm>
        </p:spPr>
        <p:txBody>
          <a:bodyPr anchor="t">
            <a:normAutofit/>
          </a:bodyPr>
          <a:lstStyle/>
          <a:p>
            <a:r>
              <a:rPr lang="en-US" sz="2400"/>
              <a:t>I select </a:t>
            </a:r>
            <a:r>
              <a:rPr lang="en-US" sz="2400" b="1" i="1">
                <a:solidFill>
                  <a:schemeClr val="accent1">
                    <a:lumMod val="60000"/>
                    <a:lumOff val="40000"/>
                  </a:schemeClr>
                </a:solidFill>
              </a:rPr>
              <a:t>All ICMP – IPv4</a:t>
            </a:r>
            <a:r>
              <a:rPr lang="en-US" sz="2400"/>
              <a:t> for </a:t>
            </a:r>
            <a:r>
              <a:rPr lang="en-US" sz="2400" b="1" i="1">
                <a:solidFill>
                  <a:schemeClr val="accent1">
                    <a:lumMod val="60000"/>
                    <a:lumOff val="40000"/>
                  </a:schemeClr>
                </a:solidFill>
              </a:rPr>
              <a:t>Type</a:t>
            </a:r>
            <a:r>
              <a:rPr lang="en-US" sz="2400"/>
              <a:t>, and type in “</a:t>
            </a:r>
            <a:r>
              <a:rPr lang="en-US" sz="2400" b="1" i="1">
                <a:solidFill>
                  <a:schemeClr val="accent2">
                    <a:lumMod val="60000"/>
                    <a:lumOff val="40000"/>
                  </a:schemeClr>
                </a:solidFill>
              </a:rPr>
              <a:t>0.0.0.0/0</a:t>
            </a:r>
            <a:r>
              <a:rPr lang="en-US" sz="2400"/>
              <a:t>” as shown below.</a:t>
            </a:r>
          </a:p>
        </p:txBody>
      </p:sp>
    </p:spTree>
    <p:extLst>
      <p:ext uri="{BB962C8B-B14F-4D97-AF65-F5344CB8AC3E}">
        <p14:creationId xmlns:p14="http://schemas.microsoft.com/office/powerpoint/2010/main" val="1025321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8097"/>
            <a:ext cx="12192000" cy="1213284"/>
          </a:xfrm>
        </p:spPr>
        <p:txBody>
          <a:bodyPr anchor="t">
            <a:normAutofit/>
          </a:bodyPr>
          <a:lstStyle/>
          <a:p>
            <a:r>
              <a:rPr lang="en-US" sz="2400"/>
              <a:t>Next, I click on </a:t>
            </a:r>
            <a:r>
              <a:rPr lang="en-US" sz="2400" b="1" i="1">
                <a:solidFill>
                  <a:schemeClr val="accent1">
                    <a:lumMod val="60000"/>
                    <a:lumOff val="40000"/>
                  </a:schemeClr>
                </a:solidFill>
              </a:rPr>
              <a:t>Review</a:t>
            </a:r>
            <a:r>
              <a:rPr lang="en-US" sz="2400"/>
              <a:t>, then selected </a:t>
            </a:r>
            <a:r>
              <a:rPr lang="en-US" sz="2400" b="1" i="1">
                <a:solidFill>
                  <a:schemeClr val="accent1">
                    <a:lumMod val="60000"/>
                    <a:lumOff val="40000"/>
                  </a:schemeClr>
                </a:solidFill>
              </a:rPr>
              <a:t>Launch</a:t>
            </a:r>
            <a:r>
              <a:rPr lang="en-US" sz="2400"/>
              <a:t> at the bottom of the page.</a:t>
            </a:r>
          </a:p>
          <a:p>
            <a:endParaRPr lang="en-US"/>
          </a:p>
        </p:txBody>
      </p:sp>
      <p:pic>
        <p:nvPicPr>
          <p:cNvPr id="5" name="Picture 5">
            <a:extLst>
              <a:ext uri="{FF2B5EF4-FFF2-40B4-BE49-F238E27FC236}">
                <a16:creationId xmlns:a16="http://schemas.microsoft.com/office/drawing/2014/main" id="{41081FCE-593A-D848-B3C2-3DCD2112C416}"/>
              </a:ext>
            </a:extLst>
          </p:cNvPr>
          <p:cNvPicPr>
            <a:picLocks noChangeAspect="1"/>
          </p:cNvPicPr>
          <p:nvPr/>
        </p:nvPicPr>
        <p:blipFill>
          <a:blip r:embed="rId2"/>
          <a:stretch>
            <a:fillRect/>
          </a:stretch>
        </p:blipFill>
        <p:spPr>
          <a:xfrm>
            <a:off x="87697" y="2017059"/>
            <a:ext cx="11951562" cy="4725959"/>
          </a:xfrm>
          <a:prstGeom prst="rect">
            <a:avLst/>
          </a:prstGeom>
        </p:spPr>
      </p:pic>
      <p:pic>
        <p:nvPicPr>
          <p:cNvPr id="4" name="Picture 4">
            <a:extLst>
              <a:ext uri="{FF2B5EF4-FFF2-40B4-BE49-F238E27FC236}">
                <a16:creationId xmlns:a16="http://schemas.microsoft.com/office/drawing/2014/main" id="{B7CA5689-1A73-3747-9369-0C73EEA089CB}"/>
              </a:ext>
            </a:extLst>
          </p:cNvPr>
          <p:cNvPicPr>
            <a:picLocks noChangeAspect="1"/>
          </p:cNvPicPr>
          <p:nvPr/>
        </p:nvPicPr>
        <p:blipFill>
          <a:blip r:embed="rId3"/>
          <a:stretch>
            <a:fillRect/>
          </a:stretch>
        </p:blipFill>
        <p:spPr>
          <a:xfrm>
            <a:off x="87697" y="1227776"/>
            <a:ext cx="8128000" cy="779664"/>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7034684" y="1656521"/>
            <a:ext cx="784411"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1630001" y="570386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AA8F3E-754A-4141-8185-4DEA3CFDF754}"/>
              </a:ext>
            </a:extLst>
          </p:cNvPr>
          <p:cNvSpPr/>
          <p:nvPr/>
        </p:nvSpPr>
        <p:spPr>
          <a:xfrm>
            <a:off x="11630001" y="6438733"/>
            <a:ext cx="409258" cy="26426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Arrow: Left 10">
            <a:extLst>
              <a:ext uri="{FF2B5EF4-FFF2-40B4-BE49-F238E27FC236}">
                <a16:creationId xmlns:a16="http://schemas.microsoft.com/office/drawing/2014/main" id="{5109419B-35F3-A746-9A42-B50ADEAC265E}"/>
              </a:ext>
            </a:extLst>
          </p:cNvPr>
          <p:cNvSpPr/>
          <p:nvPr/>
        </p:nvSpPr>
        <p:spPr>
          <a:xfrm>
            <a:off x="7819094" y="1646776"/>
            <a:ext cx="677887" cy="243607"/>
          </a:xfrm>
          <a:prstGeom prst="leftArrow">
            <a:avLst>
              <a:gd name="adj1" fmla="val 50000"/>
              <a:gd name="adj2" fmla="val 58753"/>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CC3524AD-61CC-644C-AB5C-7641BA928BA3}"/>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14033376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3383423-F07D-5442-B28D-8F9B14B83CDE}"/>
              </a:ext>
            </a:extLst>
          </p:cNvPr>
          <p:cNvPicPr>
            <a:picLocks noChangeAspect="1"/>
          </p:cNvPicPr>
          <p:nvPr/>
        </p:nvPicPr>
        <p:blipFill>
          <a:blip r:embed="rId2"/>
          <a:stretch>
            <a:fillRect/>
          </a:stretch>
        </p:blipFill>
        <p:spPr>
          <a:xfrm>
            <a:off x="68207" y="1780761"/>
            <a:ext cx="12024402" cy="4945897"/>
          </a:xfrm>
          <a:prstGeom prst="rect">
            <a:avLst/>
          </a:prstGeom>
        </p:spPr>
      </p:pic>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pic>
        <p:nvPicPr>
          <p:cNvPr id="5" name="Picture 8">
            <a:extLst>
              <a:ext uri="{FF2B5EF4-FFF2-40B4-BE49-F238E27FC236}">
                <a16:creationId xmlns:a16="http://schemas.microsoft.com/office/drawing/2014/main" id="{08C117E6-7FB7-434E-B78F-F3DC66FF8007}"/>
              </a:ext>
            </a:extLst>
          </p:cNvPr>
          <p:cNvPicPr>
            <a:picLocks noChangeAspect="1"/>
          </p:cNvPicPr>
          <p:nvPr/>
        </p:nvPicPr>
        <p:blipFill>
          <a:blip r:embed="rId3"/>
          <a:stretch>
            <a:fillRect/>
          </a:stretch>
        </p:blipFill>
        <p:spPr>
          <a:xfrm>
            <a:off x="68205" y="6353945"/>
            <a:ext cx="12024401" cy="392991"/>
          </a:xfrm>
          <a:prstGeom prst="rect">
            <a:avLst/>
          </a:prstGeom>
        </p:spPr>
      </p:pic>
      <p:sp>
        <p:nvSpPr>
          <p:cNvPr id="9" name="Arrow: Down 8">
            <a:extLst>
              <a:ext uri="{FF2B5EF4-FFF2-40B4-BE49-F238E27FC236}">
                <a16:creationId xmlns:a16="http://schemas.microsoft.com/office/drawing/2014/main" id="{BF1D73B8-089F-F94C-8178-6CA20FFD8E9B}"/>
              </a:ext>
            </a:extLst>
          </p:cNvPr>
          <p:cNvSpPr/>
          <p:nvPr/>
        </p:nvSpPr>
        <p:spPr>
          <a:xfrm>
            <a:off x="3929808" y="1487826"/>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455101-C44A-1241-9493-051D9FD9A22F}"/>
              </a:ext>
            </a:extLst>
          </p:cNvPr>
          <p:cNvSpPr/>
          <p:nvPr/>
        </p:nvSpPr>
        <p:spPr>
          <a:xfrm>
            <a:off x="3785059" y="1791939"/>
            <a:ext cx="468626" cy="17222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1686758" y="6426792"/>
            <a:ext cx="405848" cy="29986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1736941" y="568755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BC92A552-1559-2847-B839-33A5E25902E1}"/>
              </a:ext>
            </a:extLst>
          </p:cNvPr>
          <p:cNvSpPr>
            <a:spLocks noGrp="1"/>
          </p:cNvSpPr>
          <p:nvPr>
            <p:ph idx="1"/>
          </p:nvPr>
        </p:nvSpPr>
        <p:spPr>
          <a:xfrm>
            <a:off x="0" y="254394"/>
            <a:ext cx="12192000" cy="1216987"/>
          </a:xfrm>
        </p:spPr>
        <p:txBody>
          <a:bodyPr anchor="t">
            <a:normAutofit/>
          </a:bodyPr>
          <a:lstStyle/>
          <a:p>
            <a:r>
              <a:rPr lang="en-US" sz="2400"/>
              <a:t>Next, in the </a:t>
            </a:r>
            <a:r>
              <a:rPr lang="en-US" sz="2400" b="1" i="1">
                <a:solidFill>
                  <a:schemeClr val="accent1">
                    <a:lumMod val="60000"/>
                    <a:lumOff val="40000"/>
                  </a:schemeClr>
                </a:solidFill>
              </a:rPr>
              <a:t>Review</a:t>
            </a:r>
            <a:r>
              <a:rPr lang="en-US" sz="2400"/>
              <a:t> section I click on </a:t>
            </a:r>
            <a:r>
              <a:rPr lang="en-US" sz="2400" b="1" i="1">
                <a:solidFill>
                  <a:schemeClr val="accent1">
                    <a:lumMod val="60000"/>
                    <a:lumOff val="40000"/>
                  </a:schemeClr>
                </a:solidFill>
              </a:rPr>
              <a:t>Launch</a:t>
            </a:r>
            <a:r>
              <a:rPr lang="en-US" sz="2400"/>
              <a:t>.</a:t>
            </a:r>
          </a:p>
        </p:txBody>
      </p:sp>
    </p:spTree>
    <p:extLst>
      <p:ext uri="{BB962C8B-B14F-4D97-AF65-F5344CB8AC3E}">
        <p14:creationId xmlns:p14="http://schemas.microsoft.com/office/powerpoint/2010/main" val="28409008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AF864D9-3CFE-0C4F-B5C3-20803C4C4386}"/>
              </a:ext>
            </a:extLst>
          </p:cNvPr>
          <p:cNvPicPr>
            <a:picLocks noChangeAspect="1"/>
          </p:cNvPicPr>
          <p:nvPr/>
        </p:nvPicPr>
        <p:blipFill>
          <a:blip r:embed="rId2"/>
          <a:stretch>
            <a:fillRect/>
          </a:stretch>
        </p:blipFill>
        <p:spPr>
          <a:xfrm>
            <a:off x="2032000" y="1770870"/>
            <a:ext cx="8128000" cy="4653302"/>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2611529" y="4714768"/>
            <a:ext cx="240056" cy="23431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8772548" y="503737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8118513" y="5762629"/>
            <a:ext cx="1613552" cy="47890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2612571" y="4445360"/>
            <a:ext cx="1966528" cy="23431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16200000">
            <a:off x="2373563" y="4691699"/>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C7ED2E1E-C6CA-D54B-A633-5431BBFED533}"/>
              </a:ext>
            </a:extLst>
          </p:cNvPr>
          <p:cNvSpPr/>
          <p:nvPr/>
        </p:nvSpPr>
        <p:spPr>
          <a:xfrm rot="5400000">
            <a:off x="4802300" y="420653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CECD246C-7F54-B24F-9406-DB4408594BDC}"/>
              </a:ext>
            </a:extLst>
          </p:cNvPr>
          <p:cNvSpPr>
            <a:spLocks noGrp="1"/>
          </p:cNvSpPr>
          <p:nvPr>
            <p:ph idx="1"/>
          </p:nvPr>
        </p:nvSpPr>
        <p:spPr>
          <a:xfrm>
            <a:off x="0" y="254394"/>
            <a:ext cx="12192000" cy="1216987"/>
          </a:xfrm>
        </p:spPr>
        <p:txBody>
          <a:bodyPr anchor="t">
            <a:normAutofit/>
          </a:bodyPr>
          <a:lstStyle/>
          <a:p>
            <a:r>
              <a:rPr lang="en-US" sz="2400"/>
              <a:t>This time I do not want to use a Key pair, so I select </a:t>
            </a:r>
            <a:r>
              <a:rPr lang="en-US" sz="2400" b="1" i="1">
                <a:solidFill>
                  <a:schemeClr val="accent1">
                    <a:lumMod val="60000"/>
                    <a:lumOff val="40000"/>
                  </a:schemeClr>
                </a:solidFill>
              </a:rPr>
              <a:t>Proceed without a key pair</a:t>
            </a:r>
            <a:r>
              <a:rPr lang="en-US" sz="2400"/>
              <a:t>, check the box that I acknowledge, and click on </a:t>
            </a:r>
            <a:r>
              <a:rPr lang="en-US" sz="2400" b="1" i="1">
                <a:solidFill>
                  <a:schemeClr val="accent1">
                    <a:lumMod val="60000"/>
                    <a:lumOff val="40000"/>
                  </a:schemeClr>
                </a:solidFill>
              </a:rPr>
              <a:t>Launch Instances</a:t>
            </a:r>
            <a:r>
              <a:rPr lang="en-US" sz="2400"/>
              <a:t>.</a:t>
            </a:r>
          </a:p>
        </p:txBody>
      </p:sp>
    </p:spTree>
    <p:extLst>
      <p:ext uri="{BB962C8B-B14F-4D97-AF65-F5344CB8AC3E}">
        <p14:creationId xmlns:p14="http://schemas.microsoft.com/office/powerpoint/2010/main" val="37525759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89272BD-C656-1340-8E41-4CB30F17E9E8}"/>
              </a:ext>
            </a:extLst>
          </p:cNvPr>
          <p:cNvPicPr>
            <a:picLocks noChangeAspect="1"/>
          </p:cNvPicPr>
          <p:nvPr/>
        </p:nvPicPr>
        <p:blipFill>
          <a:blip r:embed="rId2"/>
          <a:stretch>
            <a:fillRect/>
          </a:stretch>
        </p:blipFill>
        <p:spPr>
          <a:xfrm>
            <a:off x="124239" y="1614733"/>
            <a:ext cx="11980202" cy="5135594"/>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a:off x="11604126" y="429630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1434141" y="5028726"/>
            <a:ext cx="645452" cy="26031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7" name="Content Placeholder 2">
            <a:extLst>
              <a:ext uri="{FF2B5EF4-FFF2-40B4-BE49-F238E27FC236}">
                <a16:creationId xmlns:a16="http://schemas.microsoft.com/office/drawing/2014/main" id="{237C6C44-F49A-2A4C-819C-B14C65B6F138}"/>
              </a:ext>
            </a:extLst>
          </p:cNvPr>
          <p:cNvSpPr>
            <a:spLocks noGrp="1"/>
          </p:cNvSpPr>
          <p:nvPr>
            <p:ph idx="1"/>
          </p:nvPr>
        </p:nvSpPr>
        <p:spPr>
          <a:xfrm>
            <a:off x="0" y="254394"/>
            <a:ext cx="12192000" cy="1216987"/>
          </a:xfrm>
        </p:spPr>
        <p:txBody>
          <a:bodyPr anchor="t">
            <a:normAutofit/>
          </a:bodyPr>
          <a:lstStyle/>
          <a:p>
            <a:r>
              <a:rPr lang="en-US" sz="2400"/>
              <a:t>I’m notified my instance is launching. I click </a:t>
            </a:r>
            <a:r>
              <a:rPr lang="en-US" sz="2400" b="1" i="1">
                <a:solidFill>
                  <a:schemeClr val="accent1">
                    <a:lumMod val="60000"/>
                    <a:lumOff val="40000"/>
                  </a:schemeClr>
                </a:solidFill>
              </a:rPr>
              <a:t>View Instances</a:t>
            </a:r>
            <a:r>
              <a:rPr lang="en-US" sz="2400"/>
              <a:t> to continue.</a:t>
            </a:r>
          </a:p>
        </p:txBody>
      </p:sp>
    </p:spTree>
    <p:extLst>
      <p:ext uri="{BB962C8B-B14F-4D97-AF65-F5344CB8AC3E}">
        <p14:creationId xmlns:p14="http://schemas.microsoft.com/office/powerpoint/2010/main" val="10231523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6976B07-673C-B24D-B1F1-8F0E68EF22F4}"/>
              </a:ext>
            </a:extLst>
          </p:cNvPr>
          <p:cNvPicPr>
            <a:picLocks noChangeAspect="1"/>
          </p:cNvPicPr>
          <p:nvPr/>
        </p:nvPicPr>
        <p:blipFill>
          <a:blip r:embed="rId2"/>
          <a:stretch>
            <a:fillRect/>
          </a:stretch>
        </p:blipFill>
        <p:spPr>
          <a:xfrm>
            <a:off x="68207" y="1697935"/>
            <a:ext cx="12042150" cy="5070140"/>
          </a:xfrm>
          <a:prstGeom prst="rect">
            <a:avLst/>
          </a:prstGeom>
        </p:spPr>
      </p:pic>
      <p:sp>
        <p:nvSpPr>
          <p:cNvPr id="6" name="Rectangle 5">
            <a:extLst>
              <a:ext uri="{FF2B5EF4-FFF2-40B4-BE49-F238E27FC236}">
                <a16:creationId xmlns:a16="http://schemas.microsoft.com/office/drawing/2014/main" id="{A6F3ED4C-FCCF-1A49-A0CC-790589EB18BD}"/>
              </a:ext>
            </a:extLst>
          </p:cNvPr>
          <p:cNvSpPr/>
          <p:nvPr/>
        </p:nvSpPr>
        <p:spPr>
          <a:xfrm>
            <a:off x="1190701" y="2567909"/>
            <a:ext cx="6630448" cy="14760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312791" y="4439106"/>
            <a:ext cx="302318" cy="14760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46143" y="3094537"/>
            <a:ext cx="540130" cy="17117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8" name="Content Placeholder 2">
            <a:extLst>
              <a:ext uri="{FF2B5EF4-FFF2-40B4-BE49-F238E27FC236}">
                <a16:creationId xmlns:a16="http://schemas.microsoft.com/office/drawing/2014/main" id="{8DD3B4B8-E741-AB43-A520-34F88BEDDE59}"/>
              </a:ext>
            </a:extLst>
          </p:cNvPr>
          <p:cNvSpPr>
            <a:spLocks noGrp="1"/>
          </p:cNvSpPr>
          <p:nvPr>
            <p:ph idx="1"/>
          </p:nvPr>
        </p:nvSpPr>
        <p:spPr>
          <a:xfrm>
            <a:off x="0" y="254394"/>
            <a:ext cx="12192000" cy="1216987"/>
          </a:xfrm>
        </p:spPr>
        <p:txBody>
          <a:bodyPr anchor="t">
            <a:normAutofit/>
          </a:bodyPr>
          <a:lstStyle/>
          <a:p>
            <a:r>
              <a:rPr lang="en-US" sz="2400"/>
              <a:t>In the </a:t>
            </a:r>
            <a:r>
              <a:rPr lang="en-US" sz="2400" b="1" i="1">
                <a:solidFill>
                  <a:schemeClr val="accent1">
                    <a:lumMod val="60000"/>
                    <a:lumOff val="40000"/>
                  </a:schemeClr>
                </a:solidFill>
              </a:rPr>
              <a:t>Instances</a:t>
            </a:r>
            <a:r>
              <a:rPr lang="en-US" sz="2400"/>
              <a:t> section under </a:t>
            </a:r>
            <a:r>
              <a:rPr lang="en-US" sz="2400" b="1" i="1">
                <a:solidFill>
                  <a:schemeClr val="accent1">
                    <a:lumMod val="60000"/>
                    <a:lumOff val="40000"/>
                  </a:schemeClr>
                </a:solidFill>
              </a:rPr>
              <a:t>Details</a:t>
            </a:r>
            <a:r>
              <a:rPr lang="en-US" sz="2400"/>
              <a:t>, I can see the IP addresses of my created VM.</a:t>
            </a:r>
          </a:p>
        </p:txBody>
      </p:sp>
    </p:spTree>
    <p:extLst>
      <p:ext uri="{BB962C8B-B14F-4D97-AF65-F5344CB8AC3E}">
        <p14:creationId xmlns:p14="http://schemas.microsoft.com/office/powerpoint/2010/main" val="42533853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8BD0069-1983-B349-9242-18E7C5E82A51}"/>
              </a:ext>
            </a:extLst>
          </p:cNvPr>
          <p:cNvPicPr>
            <a:picLocks noChangeAspect="1"/>
          </p:cNvPicPr>
          <p:nvPr/>
        </p:nvPicPr>
        <p:blipFill>
          <a:blip r:embed="rId2"/>
          <a:stretch>
            <a:fillRect/>
          </a:stretch>
        </p:blipFill>
        <p:spPr>
          <a:xfrm>
            <a:off x="68207" y="1709767"/>
            <a:ext cx="12042150" cy="5040559"/>
          </a:xfrm>
          <a:prstGeom prst="rect">
            <a:avLst/>
          </a:prstGeom>
        </p:spPr>
      </p:pic>
      <p:sp>
        <p:nvSpPr>
          <p:cNvPr id="6" name="Rectangle 5">
            <a:extLst>
              <a:ext uri="{FF2B5EF4-FFF2-40B4-BE49-F238E27FC236}">
                <a16:creationId xmlns:a16="http://schemas.microsoft.com/office/drawing/2014/main" id="{A6F3ED4C-FCCF-1A49-A0CC-790589EB18BD}"/>
              </a:ext>
            </a:extLst>
          </p:cNvPr>
          <p:cNvSpPr/>
          <p:nvPr/>
        </p:nvSpPr>
        <p:spPr>
          <a:xfrm>
            <a:off x="4858572" y="4932512"/>
            <a:ext cx="1288307" cy="39202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8439979" y="3159783"/>
            <a:ext cx="1250674" cy="15326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7073346" y="5056532"/>
            <a:ext cx="2990023" cy="15326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4027772">
            <a:off x="7210541" y="2706085"/>
            <a:ext cx="170506" cy="2848954"/>
          </a:xfrm>
          <a:prstGeom prst="downArrow">
            <a:avLst>
              <a:gd name="adj1" fmla="val 27780"/>
              <a:gd name="adj2" fmla="val 119769"/>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8" name="Content Placeholder 2">
            <a:extLst>
              <a:ext uri="{FF2B5EF4-FFF2-40B4-BE49-F238E27FC236}">
                <a16:creationId xmlns:a16="http://schemas.microsoft.com/office/drawing/2014/main" id="{8D7352BE-C05F-F64D-8685-2EFA48475071}"/>
              </a:ext>
            </a:extLst>
          </p:cNvPr>
          <p:cNvSpPr>
            <a:spLocks noGrp="1"/>
          </p:cNvSpPr>
          <p:nvPr>
            <p:ph idx="1"/>
          </p:nvPr>
        </p:nvSpPr>
        <p:spPr>
          <a:xfrm>
            <a:off x="0" y="254394"/>
            <a:ext cx="12192000" cy="1216987"/>
          </a:xfrm>
        </p:spPr>
        <p:txBody>
          <a:bodyPr anchor="t">
            <a:normAutofit/>
          </a:bodyPr>
          <a:lstStyle/>
          <a:p>
            <a:r>
              <a:rPr lang="en-US" sz="2400"/>
              <a:t>I ping the public IP address of my instance from my terminal to verify it has access to the internet.</a:t>
            </a:r>
          </a:p>
        </p:txBody>
      </p:sp>
    </p:spTree>
    <p:extLst>
      <p:ext uri="{BB962C8B-B14F-4D97-AF65-F5344CB8AC3E}">
        <p14:creationId xmlns:p14="http://schemas.microsoft.com/office/powerpoint/2010/main" val="21724711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B152EDA-A981-9A4F-8A49-AC9B6452D32E}"/>
              </a:ext>
            </a:extLst>
          </p:cNvPr>
          <p:cNvPicPr>
            <a:picLocks noChangeAspect="1"/>
          </p:cNvPicPr>
          <p:nvPr/>
        </p:nvPicPr>
        <p:blipFill>
          <a:blip r:embed="rId2"/>
          <a:stretch>
            <a:fillRect/>
          </a:stretch>
        </p:blipFill>
        <p:spPr>
          <a:xfrm>
            <a:off x="112407" y="1686102"/>
            <a:ext cx="11992034" cy="5064224"/>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6960210" y="236767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3797530" y="2526192"/>
            <a:ext cx="2952796" cy="40821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5" name="Rectangle 14">
            <a:extLst>
              <a:ext uri="{FF2B5EF4-FFF2-40B4-BE49-F238E27FC236}">
                <a16:creationId xmlns:a16="http://schemas.microsoft.com/office/drawing/2014/main" id="{21D331A3-A54C-A64D-9EE9-242DCBC37BF8}"/>
              </a:ext>
            </a:extLst>
          </p:cNvPr>
          <p:cNvSpPr/>
          <p:nvPr/>
        </p:nvSpPr>
        <p:spPr>
          <a:xfrm>
            <a:off x="3672656" y="1715030"/>
            <a:ext cx="261583" cy="17222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ontent Placeholder 2">
            <a:extLst>
              <a:ext uri="{FF2B5EF4-FFF2-40B4-BE49-F238E27FC236}">
                <a16:creationId xmlns:a16="http://schemas.microsoft.com/office/drawing/2014/main" id="{AC3307A1-BE58-0448-8D29-7C63EF4DDC20}"/>
              </a:ext>
            </a:extLst>
          </p:cNvPr>
          <p:cNvSpPr>
            <a:spLocks noGrp="1"/>
          </p:cNvSpPr>
          <p:nvPr>
            <p:ph idx="1"/>
          </p:nvPr>
        </p:nvSpPr>
        <p:spPr>
          <a:xfrm>
            <a:off x="0" y="254394"/>
            <a:ext cx="12192000" cy="1216987"/>
          </a:xfrm>
        </p:spPr>
        <p:txBody>
          <a:bodyPr anchor="t">
            <a:normAutofit lnSpcReduction="10000"/>
          </a:bodyPr>
          <a:lstStyle/>
          <a:p>
            <a:r>
              <a:rPr lang="en-US" sz="2400"/>
              <a:t>Next I want to set up Simple Notification Service (SNS). SNS allows me to </a:t>
            </a:r>
            <a:r>
              <a:rPr lang="en-US" sz="2400" b="0" i="0">
                <a:effectLst/>
                <a:latin typeface="AmazonEmberLight"/>
              </a:rPr>
              <a:t>fanout impotant messages to a</a:t>
            </a:r>
            <a:r>
              <a:rPr lang="en-US" sz="2400" b="0" i="0">
                <a:solidFill>
                  <a:srgbClr val="232F3E"/>
                </a:solidFill>
                <a:effectLst/>
                <a:latin typeface="AmazonEmberLight"/>
              </a:rPr>
              <a:t> </a:t>
            </a:r>
            <a:r>
              <a:rPr lang="en-US" sz="2400" b="0" i="0">
                <a:effectLst/>
                <a:latin typeface="AmazonEmberLight"/>
              </a:rPr>
              <a:t>large number of subscribers. </a:t>
            </a:r>
          </a:p>
          <a:p>
            <a:r>
              <a:rPr lang="en-US" sz="2400"/>
              <a:t>I type in “</a:t>
            </a:r>
            <a:r>
              <a:rPr lang="en-US" sz="2400" b="1" i="1">
                <a:solidFill>
                  <a:schemeClr val="accent2">
                    <a:lumMod val="60000"/>
                    <a:lumOff val="40000"/>
                  </a:schemeClr>
                </a:solidFill>
              </a:rPr>
              <a:t>sns</a:t>
            </a:r>
            <a:r>
              <a:rPr lang="en-US" sz="2400"/>
              <a:t>” in the search bar at the top, and click on </a:t>
            </a:r>
            <a:r>
              <a:rPr lang="en-US" sz="2400" b="1" i="1">
                <a:solidFill>
                  <a:schemeClr val="accent1">
                    <a:lumMod val="60000"/>
                    <a:lumOff val="40000"/>
                  </a:schemeClr>
                </a:solidFill>
              </a:rPr>
              <a:t>Simple Notification Service</a:t>
            </a:r>
            <a:r>
              <a:rPr lang="en-US" sz="2400"/>
              <a:t>.</a:t>
            </a:r>
          </a:p>
        </p:txBody>
      </p:sp>
    </p:spTree>
    <p:extLst>
      <p:ext uri="{BB962C8B-B14F-4D97-AF65-F5344CB8AC3E}">
        <p14:creationId xmlns:p14="http://schemas.microsoft.com/office/powerpoint/2010/main" val="3759233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032B933-6959-304E-9F91-A1B5C7C1BC37}"/>
              </a:ext>
            </a:extLst>
          </p:cNvPr>
          <p:cNvPicPr>
            <a:picLocks noChangeAspect="1"/>
          </p:cNvPicPr>
          <p:nvPr/>
        </p:nvPicPr>
        <p:blipFill>
          <a:blip r:embed="rId2"/>
          <a:stretch>
            <a:fillRect/>
          </a:stretch>
        </p:blipFill>
        <p:spPr>
          <a:xfrm>
            <a:off x="118323" y="1662438"/>
            <a:ext cx="11962453" cy="5076056"/>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220453" y="2455203"/>
            <a:ext cx="264671" cy="12423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1184678" y="155257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1002277" y="2296647"/>
            <a:ext cx="670285" cy="28871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9" name="Content Placeholder 2">
            <a:extLst>
              <a:ext uri="{FF2B5EF4-FFF2-40B4-BE49-F238E27FC236}">
                <a16:creationId xmlns:a16="http://schemas.microsoft.com/office/drawing/2014/main" id="{9FB12DCB-B765-E344-BEAF-F5A5D629DD61}"/>
              </a:ext>
            </a:extLst>
          </p:cNvPr>
          <p:cNvSpPr>
            <a:spLocks noGrp="1"/>
          </p:cNvSpPr>
          <p:nvPr>
            <p:ph idx="1"/>
          </p:nvPr>
        </p:nvSpPr>
        <p:spPr>
          <a:xfrm>
            <a:off x="0" y="254394"/>
            <a:ext cx="12192000" cy="1216987"/>
          </a:xfrm>
        </p:spPr>
        <p:txBody>
          <a:bodyPr anchor="t">
            <a:normAutofit/>
          </a:bodyPr>
          <a:lstStyle/>
          <a:p>
            <a:r>
              <a:rPr lang="en-US" sz="2400"/>
              <a:t>In the </a:t>
            </a:r>
            <a:r>
              <a:rPr lang="en-US" sz="2400" b="1" i="1">
                <a:solidFill>
                  <a:schemeClr val="accent1">
                    <a:lumMod val="60000"/>
                    <a:lumOff val="40000"/>
                  </a:schemeClr>
                </a:solidFill>
              </a:rPr>
              <a:t>Topics</a:t>
            </a:r>
            <a:r>
              <a:rPr lang="en-US" sz="2400"/>
              <a:t> section, I click on </a:t>
            </a:r>
            <a:r>
              <a:rPr lang="en-US" sz="2400" b="1" i="1">
                <a:solidFill>
                  <a:schemeClr val="accent1">
                    <a:lumMod val="60000"/>
                    <a:lumOff val="40000"/>
                  </a:schemeClr>
                </a:solidFill>
              </a:rPr>
              <a:t>Create topic</a:t>
            </a:r>
            <a:r>
              <a:rPr lang="en-US" sz="2400"/>
              <a:t>.</a:t>
            </a:r>
          </a:p>
        </p:txBody>
      </p:sp>
    </p:spTree>
    <p:extLst>
      <p:ext uri="{BB962C8B-B14F-4D97-AF65-F5344CB8AC3E}">
        <p14:creationId xmlns:p14="http://schemas.microsoft.com/office/powerpoint/2010/main" val="521834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a:extLst>
              <a:ext uri="{FF2B5EF4-FFF2-40B4-BE49-F238E27FC236}">
                <a16:creationId xmlns:a16="http://schemas.microsoft.com/office/drawing/2014/main" id="{FB159D9D-B943-2A44-9418-E212EAE0D272}"/>
              </a:ext>
            </a:extLst>
          </p:cNvPr>
          <p:cNvPicPr>
            <a:picLocks noChangeAspect="1"/>
          </p:cNvPicPr>
          <p:nvPr/>
        </p:nvPicPr>
        <p:blipFill>
          <a:blip r:embed="rId2"/>
          <a:stretch>
            <a:fillRect/>
          </a:stretch>
        </p:blipFill>
        <p:spPr>
          <a:xfrm>
            <a:off x="2597188" y="6410671"/>
            <a:ext cx="7326165" cy="358588"/>
          </a:xfrm>
          <a:prstGeom prst="rect">
            <a:avLst/>
          </a:prstGeom>
        </p:spPr>
      </p:pic>
      <p:pic>
        <p:nvPicPr>
          <p:cNvPr id="4" name="Picture 4">
            <a:extLst>
              <a:ext uri="{FF2B5EF4-FFF2-40B4-BE49-F238E27FC236}">
                <a16:creationId xmlns:a16="http://schemas.microsoft.com/office/drawing/2014/main" id="{79469C6D-23D0-E44A-8311-47C2E3CA29CC}"/>
              </a:ext>
            </a:extLst>
          </p:cNvPr>
          <p:cNvPicPr>
            <a:picLocks noChangeAspect="1"/>
          </p:cNvPicPr>
          <p:nvPr/>
        </p:nvPicPr>
        <p:blipFill>
          <a:blip r:embed="rId3"/>
          <a:stretch>
            <a:fillRect/>
          </a:stretch>
        </p:blipFill>
        <p:spPr>
          <a:xfrm>
            <a:off x="2597189" y="1768930"/>
            <a:ext cx="7326165" cy="4748032"/>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a:off x="9271388" y="577760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2801888" y="4198731"/>
            <a:ext cx="948952" cy="16738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2801887" y="4811338"/>
            <a:ext cx="1067273" cy="16738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8980121" y="6502856"/>
            <a:ext cx="888016" cy="211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9" name="Arrow: Down 8">
            <a:extLst>
              <a:ext uri="{FF2B5EF4-FFF2-40B4-BE49-F238E27FC236}">
                <a16:creationId xmlns:a16="http://schemas.microsoft.com/office/drawing/2014/main" id="{D8ECFE00-E6D1-7842-9BA4-FA773BBA7B93}"/>
              </a:ext>
            </a:extLst>
          </p:cNvPr>
          <p:cNvSpPr/>
          <p:nvPr/>
        </p:nvSpPr>
        <p:spPr>
          <a:xfrm rot="5400000">
            <a:off x="4096792" y="453240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019EB0F7-09F7-1447-9B21-B0B4CBEB78B9}"/>
              </a:ext>
            </a:extLst>
          </p:cNvPr>
          <p:cNvSpPr/>
          <p:nvPr/>
        </p:nvSpPr>
        <p:spPr>
          <a:xfrm>
            <a:off x="16494758" y="294305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5EC6E8D1-0E65-7848-9190-3476043BB3D2}"/>
              </a:ext>
            </a:extLst>
          </p:cNvPr>
          <p:cNvSpPr/>
          <p:nvPr/>
        </p:nvSpPr>
        <p:spPr>
          <a:xfrm rot="5400000">
            <a:off x="3966640" y="390748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E478DDC4-558D-E64A-B534-277F5DAC5422}"/>
              </a:ext>
            </a:extLst>
          </p:cNvPr>
          <p:cNvSpPr>
            <a:spLocks noGrp="1"/>
          </p:cNvSpPr>
          <p:nvPr>
            <p:ph idx="1"/>
          </p:nvPr>
        </p:nvSpPr>
        <p:spPr>
          <a:xfrm>
            <a:off x="0" y="254394"/>
            <a:ext cx="12192000" cy="1216987"/>
          </a:xfrm>
        </p:spPr>
        <p:txBody>
          <a:bodyPr anchor="t">
            <a:normAutofit/>
          </a:bodyPr>
          <a:lstStyle/>
          <a:p>
            <a:r>
              <a:rPr lang="en-US" sz="2400"/>
              <a:t>I type “</a:t>
            </a:r>
            <a:r>
              <a:rPr lang="en-US" sz="2400" b="1" i="1">
                <a:solidFill>
                  <a:schemeClr val="accent2">
                    <a:lumMod val="60000"/>
                    <a:lumOff val="40000"/>
                  </a:schemeClr>
                </a:solidFill>
              </a:rPr>
              <a:t>Netw211PingTopic</a:t>
            </a:r>
            <a:r>
              <a:rPr lang="en-US" sz="2400"/>
              <a:t>” for the Name, “</a:t>
            </a:r>
            <a:r>
              <a:rPr lang="en-US" sz="2400" b="1" i="1">
                <a:solidFill>
                  <a:schemeClr val="accent2">
                    <a:lumMod val="60000"/>
                    <a:lumOff val="40000"/>
                  </a:schemeClr>
                </a:solidFill>
              </a:rPr>
              <a:t>Netw211 Ping Attempt</a:t>
            </a:r>
            <a:r>
              <a:rPr lang="en-US" sz="2400"/>
              <a:t>” for </a:t>
            </a:r>
            <a:r>
              <a:rPr lang="en-US" sz="2400" b="1" i="1">
                <a:solidFill>
                  <a:schemeClr val="accent1">
                    <a:lumMod val="60000"/>
                    <a:lumOff val="40000"/>
                  </a:schemeClr>
                </a:solidFill>
              </a:rPr>
              <a:t>Display name</a:t>
            </a:r>
            <a:r>
              <a:rPr lang="en-US" sz="2400"/>
              <a:t>, and click on </a:t>
            </a:r>
            <a:r>
              <a:rPr lang="en-US" sz="2400" b="1" i="1">
                <a:solidFill>
                  <a:schemeClr val="accent1">
                    <a:lumMod val="60000"/>
                    <a:lumOff val="40000"/>
                  </a:schemeClr>
                </a:solidFill>
              </a:rPr>
              <a:t>Create topic</a:t>
            </a:r>
            <a:r>
              <a:rPr lang="en-US" sz="2400"/>
              <a:t>.</a:t>
            </a:r>
          </a:p>
        </p:txBody>
      </p:sp>
    </p:spTree>
    <p:extLst>
      <p:ext uri="{BB962C8B-B14F-4D97-AF65-F5344CB8AC3E}">
        <p14:creationId xmlns:p14="http://schemas.microsoft.com/office/powerpoint/2010/main" val="2789278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580873E-6A71-5C42-BED6-9DB4DEE24281}"/>
              </a:ext>
            </a:extLst>
          </p:cNvPr>
          <p:cNvPicPr>
            <a:picLocks noChangeAspect="1"/>
          </p:cNvPicPr>
          <p:nvPr/>
        </p:nvPicPr>
        <p:blipFill>
          <a:blip r:embed="rId2"/>
          <a:stretch>
            <a:fillRect/>
          </a:stretch>
        </p:blipFill>
        <p:spPr>
          <a:xfrm>
            <a:off x="68207" y="1668355"/>
            <a:ext cx="12059899" cy="5149716"/>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2549708" y="3785121"/>
            <a:ext cx="593493" cy="2472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4050593" y="168504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415516" y="1899385"/>
            <a:ext cx="2400400" cy="30142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2362384" y="3514752"/>
            <a:ext cx="1392661"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2362384" y="4118325"/>
            <a:ext cx="860208"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a:off x="12910550" y="239518"/>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0790463" y="5273284"/>
            <a:ext cx="917596" cy="22873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2315662" y="2278899"/>
            <a:ext cx="444429"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13184014" y="25299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13034347" y="63800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16200000">
            <a:off x="13077523" y="92042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3C9303B2-267D-DA4A-9E9C-5A829F249124}"/>
              </a:ext>
            </a:extLst>
          </p:cNvPr>
          <p:cNvSpPr/>
          <p:nvPr/>
        </p:nvSpPr>
        <p:spPr>
          <a:xfrm>
            <a:off x="11096520" y="454803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A13844C3-8EBB-2A4C-95E4-D07FDACB8E51}"/>
              </a:ext>
            </a:extLst>
          </p:cNvPr>
          <p:cNvSpPr>
            <a:spLocks noGrp="1"/>
          </p:cNvSpPr>
          <p:nvPr>
            <p:ph idx="1"/>
          </p:nvPr>
        </p:nvSpPr>
        <p:spPr>
          <a:xfrm>
            <a:off x="0" y="254394"/>
            <a:ext cx="12192000" cy="1216987"/>
          </a:xfrm>
        </p:spPr>
        <p:txBody>
          <a:bodyPr anchor="t">
            <a:normAutofit/>
          </a:bodyPr>
          <a:lstStyle/>
          <a:p>
            <a:r>
              <a:rPr lang="en-US" sz="2400"/>
              <a:t>I’m notified my topic was created successfully. Next I click on </a:t>
            </a:r>
            <a:r>
              <a:rPr lang="en-US" sz="2400" b="1" i="1">
                <a:solidFill>
                  <a:schemeClr val="accent1">
                    <a:lumMod val="60000"/>
                    <a:lumOff val="40000"/>
                  </a:schemeClr>
                </a:solidFill>
              </a:rPr>
              <a:t>Create subscription</a:t>
            </a:r>
            <a:r>
              <a:rPr lang="en-US" sz="2400"/>
              <a:t>.</a:t>
            </a:r>
          </a:p>
        </p:txBody>
      </p:sp>
    </p:spTree>
    <p:extLst>
      <p:ext uri="{BB962C8B-B14F-4D97-AF65-F5344CB8AC3E}">
        <p14:creationId xmlns:p14="http://schemas.microsoft.com/office/powerpoint/2010/main" val="13549023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FC8EB92-03D0-2E4C-86E2-4FBD301A579D}"/>
              </a:ext>
            </a:extLst>
          </p:cNvPr>
          <p:cNvPicPr>
            <a:picLocks noChangeAspect="1"/>
          </p:cNvPicPr>
          <p:nvPr/>
        </p:nvPicPr>
        <p:blipFill>
          <a:blip r:embed="rId2"/>
          <a:stretch>
            <a:fillRect/>
          </a:stretch>
        </p:blipFill>
        <p:spPr>
          <a:xfrm>
            <a:off x="68207" y="1614732"/>
            <a:ext cx="12030318" cy="5141510"/>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523029" y="3994678"/>
            <a:ext cx="867266" cy="1890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1029773" y="320522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523029" y="2970208"/>
            <a:ext cx="1914424" cy="1890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524543" y="3473339"/>
            <a:ext cx="285970" cy="1890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4624668" y="5911415"/>
            <a:ext cx="883267" cy="24729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913E4B54-02C0-0344-B24C-AF7CFBDB84C6}"/>
              </a:ext>
            </a:extLst>
          </p:cNvPr>
          <p:cNvSpPr/>
          <p:nvPr/>
        </p:nvSpPr>
        <p:spPr>
          <a:xfrm>
            <a:off x="4867615" y="518616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4FB4B79C-61F6-0D4D-9178-53278E592C01}"/>
              </a:ext>
            </a:extLst>
          </p:cNvPr>
          <p:cNvSpPr/>
          <p:nvPr/>
        </p:nvSpPr>
        <p:spPr>
          <a:xfrm rot="5400000">
            <a:off x="1606095" y="371847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A39F0DBE-87F5-1D41-84CA-5241379362A5}"/>
              </a:ext>
            </a:extLst>
          </p:cNvPr>
          <p:cNvSpPr/>
          <p:nvPr/>
        </p:nvSpPr>
        <p:spPr>
          <a:xfrm rot="5400000">
            <a:off x="2676748" y="270209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779B86BE-CDE0-F84A-89B2-E48A28093950}"/>
              </a:ext>
            </a:extLst>
          </p:cNvPr>
          <p:cNvSpPr>
            <a:spLocks noGrp="1"/>
          </p:cNvSpPr>
          <p:nvPr>
            <p:ph idx="1"/>
          </p:nvPr>
        </p:nvSpPr>
        <p:spPr>
          <a:xfrm>
            <a:off x="0" y="254394"/>
            <a:ext cx="12192000" cy="1216987"/>
          </a:xfrm>
        </p:spPr>
        <p:txBody>
          <a:bodyPr anchor="t">
            <a:normAutofit/>
          </a:bodyPr>
          <a:lstStyle/>
          <a:p>
            <a:r>
              <a:rPr lang="en-US" sz="2400"/>
              <a:t>I select </a:t>
            </a:r>
            <a:r>
              <a:rPr lang="en-US" sz="2400" b="1" i="1">
                <a:solidFill>
                  <a:schemeClr val="accent1">
                    <a:lumMod val="60000"/>
                    <a:lumOff val="40000"/>
                  </a:schemeClr>
                </a:solidFill>
              </a:rPr>
              <a:t>Netw211PingTopic</a:t>
            </a:r>
            <a:r>
              <a:rPr lang="en-US" sz="2400"/>
              <a:t> for </a:t>
            </a:r>
            <a:r>
              <a:rPr lang="en-US" sz="2400" b="1" i="1">
                <a:solidFill>
                  <a:schemeClr val="accent1">
                    <a:lumMod val="60000"/>
                    <a:lumOff val="40000"/>
                  </a:schemeClr>
                </a:solidFill>
              </a:rPr>
              <a:t>Topic ARN</a:t>
            </a:r>
            <a:r>
              <a:rPr lang="en-US" sz="2400"/>
              <a:t>, </a:t>
            </a:r>
            <a:r>
              <a:rPr lang="en-US" sz="2400" b="1" i="1">
                <a:solidFill>
                  <a:schemeClr val="accent1">
                    <a:lumMod val="60000"/>
                    <a:lumOff val="40000"/>
                  </a:schemeClr>
                </a:solidFill>
              </a:rPr>
              <a:t>Email</a:t>
            </a:r>
            <a:r>
              <a:rPr lang="en-US" sz="2400"/>
              <a:t> for </a:t>
            </a:r>
            <a:r>
              <a:rPr lang="en-US" sz="2400" b="1" i="1">
                <a:solidFill>
                  <a:schemeClr val="accent1">
                    <a:lumMod val="60000"/>
                    <a:lumOff val="40000"/>
                  </a:schemeClr>
                </a:solidFill>
              </a:rPr>
              <a:t>Protocol</a:t>
            </a:r>
            <a:r>
              <a:rPr lang="en-US" sz="2400"/>
              <a:t>, and my email for </a:t>
            </a:r>
            <a:r>
              <a:rPr lang="en-US" sz="2400" b="1" i="1">
                <a:solidFill>
                  <a:schemeClr val="accent1">
                    <a:lumMod val="60000"/>
                    <a:lumOff val="40000"/>
                  </a:schemeClr>
                </a:solidFill>
              </a:rPr>
              <a:t>Endpoint. </a:t>
            </a:r>
            <a:r>
              <a:rPr lang="en-US" sz="2400"/>
              <a:t>I click on </a:t>
            </a:r>
            <a:r>
              <a:rPr lang="en-US" sz="2400" b="1" i="1">
                <a:solidFill>
                  <a:schemeClr val="accent1">
                    <a:lumMod val="60000"/>
                    <a:lumOff val="40000"/>
                  </a:schemeClr>
                </a:solidFill>
              </a:rPr>
              <a:t>Create subscription</a:t>
            </a:r>
            <a:r>
              <a:rPr lang="en-US" sz="2400"/>
              <a:t> to continue.</a:t>
            </a:r>
          </a:p>
        </p:txBody>
      </p:sp>
    </p:spTree>
    <p:extLst>
      <p:ext uri="{BB962C8B-B14F-4D97-AF65-F5344CB8AC3E}">
        <p14:creationId xmlns:p14="http://schemas.microsoft.com/office/powerpoint/2010/main" val="3815739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96957"/>
            <a:ext cx="12192000" cy="1174424"/>
          </a:xfrm>
        </p:spPr>
        <p:txBody>
          <a:bodyPr anchor="t">
            <a:noAutofit/>
          </a:bodyPr>
          <a:lstStyle/>
          <a:p>
            <a:r>
              <a:rPr lang="en-US" sz="2400"/>
              <a:t>I select </a:t>
            </a:r>
            <a:r>
              <a:rPr lang="en-US" sz="2400" b="1" i="1">
                <a:solidFill>
                  <a:schemeClr val="accent1">
                    <a:lumMod val="60000"/>
                    <a:lumOff val="40000"/>
                  </a:schemeClr>
                </a:solidFill>
              </a:rPr>
              <a:t>Create a new key pair</a:t>
            </a:r>
            <a:r>
              <a:rPr lang="en-US" sz="2400"/>
              <a:t> and under </a:t>
            </a:r>
            <a:r>
              <a:rPr lang="en-US" sz="2400" b="1" i="1">
                <a:solidFill>
                  <a:schemeClr val="accent1">
                    <a:lumMod val="60000"/>
                    <a:lumOff val="40000"/>
                  </a:schemeClr>
                </a:solidFill>
              </a:rPr>
              <a:t>Key pair name</a:t>
            </a:r>
            <a:r>
              <a:rPr lang="en-US" sz="2400"/>
              <a:t> I typed in “</a:t>
            </a:r>
            <a:r>
              <a:rPr lang="en-US" sz="2400" b="1" i="1">
                <a:solidFill>
                  <a:schemeClr val="accent2">
                    <a:lumMod val="40000"/>
                    <a:lumOff val="60000"/>
                  </a:schemeClr>
                </a:solidFill>
              </a:rPr>
              <a:t>netw211-final-project-ec2</a:t>
            </a:r>
            <a:r>
              <a:rPr lang="en-US" sz="2400"/>
              <a:t>”. Next I select </a:t>
            </a:r>
            <a:r>
              <a:rPr lang="en-US" sz="2400" b="1" i="1">
                <a:solidFill>
                  <a:schemeClr val="accent1">
                    <a:lumMod val="60000"/>
                    <a:lumOff val="40000"/>
                  </a:schemeClr>
                </a:solidFill>
              </a:rPr>
              <a:t>Download Key Pair</a:t>
            </a:r>
            <a:r>
              <a:rPr lang="en-US" sz="2400"/>
              <a:t> which prompts me if I want to download the Pem key file called “</a:t>
            </a:r>
            <a:r>
              <a:rPr lang="en-US" sz="2400" b="1" i="1"/>
              <a:t>netw211-final-project-ec2.pem</a:t>
            </a:r>
            <a:r>
              <a:rPr lang="en-US" sz="2400"/>
              <a:t>”. I cIick </a:t>
            </a:r>
            <a:r>
              <a:rPr lang="en-US" sz="2400" b="1" i="1">
                <a:solidFill>
                  <a:schemeClr val="accent1">
                    <a:lumMod val="60000"/>
                    <a:lumOff val="40000"/>
                  </a:schemeClr>
                </a:solidFill>
              </a:rPr>
              <a:t>Download</a:t>
            </a:r>
            <a:r>
              <a:rPr lang="en-US" sz="2400"/>
              <a:t>, then </a:t>
            </a:r>
            <a:r>
              <a:rPr lang="en-US" sz="2400" b="1" i="1">
                <a:solidFill>
                  <a:schemeClr val="accent1">
                    <a:lumMod val="60000"/>
                    <a:lumOff val="40000"/>
                  </a:schemeClr>
                </a:solidFill>
              </a:rPr>
              <a:t>Launch instances</a:t>
            </a:r>
            <a:r>
              <a:rPr lang="en-US" sz="2400"/>
              <a:t>.</a:t>
            </a:r>
          </a:p>
          <a:p>
            <a:endParaRPr lang="en-US" sz="2400"/>
          </a:p>
        </p:txBody>
      </p:sp>
      <p:pic>
        <p:nvPicPr>
          <p:cNvPr id="5" name="Picture 5">
            <a:extLst>
              <a:ext uri="{FF2B5EF4-FFF2-40B4-BE49-F238E27FC236}">
                <a16:creationId xmlns:a16="http://schemas.microsoft.com/office/drawing/2014/main" id="{BC3C64E9-51E2-744E-BE80-546B66A352AF}"/>
              </a:ext>
            </a:extLst>
          </p:cNvPr>
          <p:cNvPicPr>
            <a:picLocks noChangeAspect="1"/>
          </p:cNvPicPr>
          <p:nvPr/>
        </p:nvPicPr>
        <p:blipFill>
          <a:blip r:embed="rId2"/>
          <a:stretch>
            <a:fillRect/>
          </a:stretch>
        </p:blipFill>
        <p:spPr>
          <a:xfrm>
            <a:off x="5745633" y="2768608"/>
            <a:ext cx="6026307" cy="3026427"/>
          </a:xfrm>
          <a:prstGeom prst="rect">
            <a:avLst/>
          </a:prstGeom>
        </p:spPr>
      </p:pic>
      <p:sp>
        <p:nvSpPr>
          <p:cNvPr id="15" name="Rectangle 14">
            <a:extLst>
              <a:ext uri="{FF2B5EF4-FFF2-40B4-BE49-F238E27FC236}">
                <a16:creationId xmlns:a16="http://schemas.microsoft.com/office/drawing/2014/main" id="{05DB018B-3B1D-494B-A6F1-C5680AF0C7D6}"/>
              </a:ext>
            </a:extLst>
          </p:cNvPr>
          <p:cNvSpPr/>
          <p:nvPr/>
        </p:nvSpPr>
        <p:spPr>
          <a:xfrm>
            <a:off x="10810579" y="5135211"/>
            <a:ext cx="837238" cy="39046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00640BB4-0B5B-8242-A5E5-174B03FE91A1}"/>
              </a:ext>
            </a:extLst>
          </p:cNvPr>
          <p:cNvSpPr/>
          <p:nvPr/>
        </p:nvSpPr>
        <p:spPr>
          <a:xfrm>
            <a:off x="18067917" y="4934069"/>
            <a:ext cx="804597" cy="39046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2386EC91-EB75-4B45-ADCA-07373DB751A6}"/>
              </a:ext>
            </a:extLst>
          </p:cNvPr>
          <p:cNvSpPr/>
          <p:nvPr/>
        </p:nvSpPr>
        <p:spPr>
          <a:xfrm>
            <a:off x="6175038" y="3773076"/>
            <a:ext cx="1616529" cy="24989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Arrow: Curved Down 19">
            <a:extLst>
              <a:ext uri="{FF2B5EF4-FFF2-40B4-BE49-F238E27FC236}">
                <a16:creationId xmlns:a16="http://schemas.microsoft.com/office/drawing/2014/main" id="{BBD9CD94-E28E-C847-B38B-975FD8780B9D}"/>
              </a:ext>
            </a:extLst>
          </p:cNvPr>
          <p:cNvSpPr/>
          <p:nvPr/>
        </p:nvSpPr>
        <p:spPr>
          <a:xfrm>
            <a:off x="4360201" y="1680180"/>
            <a:ext cx="2851584" cy="1372546"/>
          </a:xfrm>
          <a:prstGeom prst="curvedDownArrow">
            <a:avLst>
              <a:gd name="adj1" fmla="val 20041"/>
              <a:gd name="adj2" fmla="val 57288"/>
              <a:gd name="adj3" fmla="val 4104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4">
            <a:extLst>
              <a:ext uri="{FF2B5EF4-FFF2-40B4-BE49-F238E27FC236}">
                <a16:creationId xmlns:a16="http://schemas.microsoft.com/office/drawing/2014/main" id="{DAA45598-339F-CF47-9E0D-2F6C2657B282}"/>
              </a:ext>
            </a:extLst>
          </p:cNvPr>
          <p:cNvPicPr>
            <a:picLocks noChangeAspect="1"/>
          </p:cNvPicPr>
          <p:nvPr/>
        </p:nvPicPr>
        <p:blipFill>
          <a:blip r:embed="rId3"/>
          <a:stretch>
            <a:fillRect/>
          </a:stretch>
        </p:blipFill>
        <p:spPr>
          <a:xfrm>
            <a:off x="209386" y="2823041"/>
            <a:ext cx="5432959" cy="3926389"/>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536592" y="4552372"/>
            <a:ext cx="4811605" cy="52367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CB9C39B8-DCEE-0B4B-B38A-91EDEBAD7B2B}"/>
              </a:ext>
            </a:extLst>
          </p:cNvPr>
          <p:cNvSpPr/>
          <p:nvPr/>
        </p:nvSpPr>
        <p:spPr>
          <a:xfrm>
            <a:off x="4093975" y="5076049"/>
            <a:ext cx="1177314" cy="28397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id="{91C9D450-6A75-4C4A-BE4D-E29E2657374E}"/>
              </a:ext>
            </a:extLst>
          </p:cNvPr>
          <p:cNvSpPr/>
          <p:nvPr/>
        </p:nvSpPr>
        <p:spPr>
          <a:xfrm>
            <a:off x="4236558" y="6268453"/>
            <a:ext cx="1177315" cy="33709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Callout: Right Arrow 33" descr="1">
            <a:extLst>
              <a:ext uri="{FF2B5EF4-FFF2-40B4-BE49-F238E27FC236}">
                <a16:creationId xmlns:a16="http://schemas.microsoft.com/office/drawing/2014/main" id="{A1949BC6-FC00-5E46-AD42-A33C09EF5CAC}"/>
              </a:ext>
              <a:ext uri="{C183D7F6-B498-43B3-948B-1728B52AA6E4}">
                <adec:decorative xmlns:adec="http://schemas.microsoft.com/office/drawing/2017/decorative" val="0"/>
              </a:ext>
            </a:extLst>
          </p:cNvPr>
          <p:cNvSpPr/>
          <p:nvPr/>
        </p:nvSpPr>
        <p:spPr>
          <a:xfrm>
            <a:off x="76819" y="4503893"/>
            <a:ext cx="459775" cy="638678"/>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1</a:t>
            </a:r>
          </a:p>
        </p:txBody>
      </p:sp>
      <p:sp>
        <p:nvSpPr>
          <p:cNvPr id="37" name="Callout: Right Arrow 36" descr="1">
            <a:extLst>
              <a:ext uri="{FF2B5EF4-FFF2-40B4-BE49-F238E27FC236}">
                <a16:creationId xmlns:a16="http://schemas.microsoft.com/office/drawing/2014/main" id="{E49ED4A3-C64A-B74C-9B75-4A2ACCCD57D0}"/>
              </a:ext>
              <a:ext uri="{C183D7F6-B498-43B3-948B-1728B52AA6E4}">
                <adec:decorative xmlns:adec="http://schemas.microsoft.com/office/drawing/2017/decorative" val="0"/>
              </a:ext>
            </a:extLst>
          </p:cNvPr>
          <p:cNvSpPr/>
          <p:nvPr/>
        </p:nvSpPr>
        <p:spPr>
          <a:xfrm flipH="1">
            <a:off x="5280188" y="4941408"/>
            <a:ext cx="459588" cy="553259"/>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2</a:t>
            </a:r>
          </a:p>
        </p:txBody>
      </p:sp>
      <p:sp>
        <p:nvSpPr>
          <p:cNvPr id="39" name="Callout: Right Arrow 38" descr="1">
            <a:extLst>
              <a:ext uri="{FF2B5EF4-FFF2-40B4-BE49-F238E27FC236}">
                <a16:creationId xmlns:a16="http://schemas.microsoft.com/office/drawing/2014/main" id="{19997F87-3797-A24F-B7AF-D9A6CF59BCCA}"/>
              </a:ext>
              <a:ext uri="{C183D7F6-B498-43B3-948B-1728B52AA6E4}">
                <adec:decorative xmlns:adec="http://schemas.microsoft.com/office/drawing/2017/decorative" val="0"/>
              </a:ext>
            </a:extLst>
          </p:cNvPr>
          <p:cNvSpPr/>
          <p:nvPr/>
        </p:nvSpPr>
        <p:spPr>
          <a:xfrm flipH="1">
            <a:off x="11626511" y="5029985"/>
            <a:ext cx="459588" cy="553259"/>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3</a:t>
            </a:r>
          </a:p>
        </p:txBody>
      </p:sp>
      <p:sp>
        <p:nvSpPr>
          <p:cNvPr id="41" name="Callout: Right Arrow 40" descr="1">
            <a:extLst>
              <a:ext uri="{FF2B5EF4-FFF2-40B4-BE49-F238E27FC236}">
                <a16:creationId xmlns:a16="http://schemas.microsoft.com/office/drawing/2014/main" id="{1F896C49-F69B-0944-A36C-A657F93AD564}"/>
              </a:ext>
              <a:ext uri="{C183D7F6-B498-43B3-948B-1728B52AA6E4}">
                <adec:decorative xmlns:adec="http://schemas.microsoft.com/office/drawing/2017/decorative" val="0"/>
              </a:ext>
            </a:extLst>
          </p:cNvPr>
          <p:cNvSpPr/>
          <p:nvPr/>
        </p:nvSpPr>
        <p:spPr>
          <a:xfrm flipH="1">
            <a:off x="5413873" y="6160371"/>
            <a:ext cx="459588" cy="553259"/>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4</a:t>
            </a:r>
          </a:p>
        </p:txBody>
      </p:sp>
      <p:sp>
        <p:nvSpPr>
          <p:cNvPr id="2" name="Rectangle: Rounded Corners 1">
            <a:extLst>
              <a:ext uri="{FF2B5EF4-FFF2-40B4-BE49-F238E27FC236}">
                <a16:creationId xmlns:a16="http://schemas.microsoft.com/office/drawing/2014/main" id="{7A0B8B1A-0B09-864D-9E15-1E75166628DE}"/>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274314269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F9489E2-B061-164A-A911-45A73FE5046F}"/>
              </a:ext>
            </a:extLst>
          </p:cNvPr>
          <p:cNvPicPr>
            <a:picLocks noChangeAspect="1"/>
          </p:cNvPicPr>
          <p:nvPr/>
        </p:nvPicPr>
        <p:blipFill>
          <a:blip r:embed="rId2"/>
          <a:stretch>
            <a:fillRect/>
          </a:stretch>
        </p:blipFill>
        <p:spPr>
          <a:xfrm>
            <a:off x="68207" y="1614732"/>
            <a:ext cx="12018486" cy="5153343"/>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6657223" y="3871030"/>
            <a:ext cx="850370" cy="34126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5717818" y="215173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391850" y="2366411"/>
            <a:ext cx="4104252" cy="29585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1" name="Content Placeholder 2">
            <a:extLst>
              <a:ext uri="{FF2B5EF4-FFF2-40B4-BE49-F238E27FC236}">
                <a16:creationId xmlns:a16="http://schemas.microsoft.com/office/drawing/2014/main" id="{89288194-145B-6A49-AB4F-CE637EC65EF7}"/>
              </a:ext>
            </a:extLst>
          </p:cNvPr>
          <p:cNvSpPr>
            <a:spLocks noGrp="1"/>
          </p:cNvSpPr>
          <p:nvPr>
            <p:ph idx="1"/>
          </p:nvPr>
        </p:nvSpPr>
        <p:spPr>
          <a:xfrm>
            <a:off x="0" y="254394"/>
            <a:ext cx="12192000" cy="1216987"/>
          </a:xfrm>
        </p:spPr>
        <p:txBody>
          <a:bodyPr anchor="t">
            <a:normAutofit/>
          </a:bodyPr>
          <a:lstStyle/>
          <a:p>
            <a:r>
              <a:rPr lang="en-US" sz="2400"/>
              <a:t>I’m notified my Subscription was created Successfully at the top. In the details it shows my subscription is pending confirmation now.</a:t>
            </a:r>
          </a:p>
        </p:txBody>
      </p:sp>
    </p:spTree>
    <p:extLst>
      <p:ext uri="{BB962C8B-B14F-4D97-AF65-F5344CB8AC3E}">
        <p14:creationId xmlns:p14="http://schemas.microsoft.com/office/powerpoint/2010/main" val="12728809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4099D-F865-5B46-AF37-3299EC0A147B}"/>
              </a:ext>
            </a:extLst>
          </p:cNvPr>
          <p:cNvPicPr>
            <a:picLocks noChangeAspect="1"/>
          </p:cNvPicPr>
          <p:nvPr/>
        </p:nvPicPr>
        <p:blipFill>
          <a:blip r:embed="rId2"/>
          <a:stretch>
            <a:fillRect/>
          </a:stretch>
        </p:blipFill>
        <p:spPr>
          <a:xfrm>
            <a:off x="2773197" y="4360202"/>
            <a:ext cx="5828882" cy="2314713"/>
          </a:xfrm>
          <a:prstGeom prst="rect">
            <a:avLst/>
          </a:prstGeom>
        </p:spPr>
      </p:pic>
      <p:sp>
        <p:nvSpPr>
          <p:cNvPr id="9" name="Arrow: Curved Down 8">
            <a:extLst>
              <a:ext uri="{FF2B5EF4-FFF2-40B4-BE49-F238E27FC236}">
                <a16:creationId xmlns:a16="http://schemas.microsoft.com/office/drawing/2014/main" id="{B00A7072-4AF3-E045-B995-BD727F452B44}"/>
              </a:ext>
            </a:extLst>
          </p:cNvPr>
          <p:cNvSpPr/>
          <p:nvPr/>
        </p:nvSpPr>
        <p:spPr>
          <a:xfrm rot="16200000" flipH="1">
            <a:off x="693782" y="3746339"/>
            <a:ext cx="3052732" cy="1546846"/>
          </a:xfrm>
          <a:prstGeom prst="curvedDownArrow">
            <a:avLst>
              <a:gd name="adj1" fmla="val 20041"/>
              <a:gd name="adj2" fmla="val 57288"/>
              <a:gd name="adj3" fmla="val 4104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2641A433-209B-D642-9FF9-486FDDF04894}"/>
              </a:ext>
            </a:extLst>
          </p:cNvPr>
          <p:cNvSpPr/>
          <p:nvPr/>
        </p:nvSpPr>
        <p:spPr>
          <a:xfrm>
            <a:off x="2993571" y="5398334"/>
            <a:ext cx="2035156" cy="16284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pic>
        <p:nvPicPr>
          <p:cNvPr id="4" name="Picture 4">
            <a:extLst>
              <a:ext uri="{FF2B5EF4-FFF2-40B4-BE49-F238E27FC236}">
                <a16:creationId xmlns:a16="http://schemas.microsoft.com/office/drawing/2014/main" id="{21ED7CD1-8902-864E-BF73-8E5E4F08F6B7}"/>
              </a:ext>
            </a:extLst>
          </p:cNvPr>
          <p:cNvPicPr>
            <a:picLocks noChangeAspect="1"/>
          </p:cNvPicPr>
          <p:nvPr/>
        </p:nvPicPr>
        <p:blipFill>
          <a:blip r:embed="rId3"/>
          <a:stretch>
            <a:fillRect/>
          </a:stretch>
        </p:blipFill>
        <p:spPr>
          <a:xfrm>
            <a:off x="1890026" y="1774029"/>
            <a:ext cx="8128000" cy="2314713"/>
          </a:xfrm>
          <a:prstGeom prst="rect">
            <a:avLst/>
          </a:prstGeom>
        </p:spPr>
      </p:pic>
      <p:sp>
        <p:nvSpPr>
          <p:cNvPr id="11" name="Rectangle 10">
            <a:extLst>
              <a:ext uri="{FF2B5EF4-FFF2-40B4-BE49-F238E27FC236}">
                <a16:creationId xmlns:a16="http://schemas.microsoft.com/office/drawing/2014/main" id="{732761D1-0F4F-1F4F-9F4C-0A48BEE38A29}"/>
              </a:ext>
            </a:extLst>
          </p:cNvPr>
          <p:cNvSpPr/>
          <p:nvPr/>
        </p:nvSpPr>
        <p:spPr>
          <a:xfrm>
            <a:off x="1965933" y="3387589"/>
            <a:ext cx="1252462" cy="21534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ontent Placeholder 2">
            <a:extLst>
              <a:ext uri="{FF2B5EF4-FFF2-40B4-BE49-F238E27FC236}">
                <a16:creationId xmlns:a16="http://schemas.microsoft.com/office/drawing/2014/main" id="{30BF5D99-F3DB-A04A-B87D-2895560F631C}"/>
              </a:ext>
            </a:extLst>
          </p:cNvPr>
          <p:cNvSpPr>
            <a:spLocks noGrp="1"/>
          </p:cNvSpPr>
          <p:nvPr>
            <p:ph idx="1"/>
          </p:nvPr>
        </p:nvSpPr>
        <p:spPr>
          <a:xfrm>
            <a:off x="0" y="252997"/>
            <a:ext cx="12192000" cy="1218384"/>
          </a:xfrm>
        </p:spPr>
        <p:txBody>
          <a:bodyPr anchor="t">
            <a:normAutofit/>
          </a:bodyPr>
          <a:lstStyle/>
          <a:p>
            <a:r>
              <a:rPr lang="en-US" sz="2400"/>
              <a:t>I’m sent an email requesting confirmation of my subscription. I click on </a:t>
            </a:r>
            <a:r>
              <a:rPr lang="en-US" sz="2400" b="1" i="1">
                <a:solidFill>
                  <a:schemeClr val="accent1">
                    <a:lumMod val="60000"/>
                    <a:lumOff val="40000"/>
                  </a:schemeClr>
                </a:solidFill>
              </a:rPr>
              <a:t>Confirm subscription</a:t>
            </a:r>
            <a:r>
              <a:rPr lang="en-US" sz="2400"/>
              <a:t> and then I’m taken to an AWS webpage that informs me my subscription is confirmed.</a:t>
            </a:r>
          </a:p>
        </p:txBody>
      </p:sp>
    </p:spTree>
    <p:extLst>
      <p:ext uri="{BB962C8B-B14F-4D97-AF65-F5344CB8AC3E}">
        <p14:creationId xmlns:p14="http://schemas.microsoft.com/office/powerpoint/2010/main" val="39599746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9FD0870-B4C3-094E-9A73-2168BC753062}"/>
              </a:ext>
            </a:extLst>
          </p:cNvPr>
          <p:cNvPicPr>
            <a:picLocks noChangeAspect="1"/>
          </p:cNvPicPr>
          <p:nvPr/>
        </p:nvPicPr>
        <p:blipFill>
          <a:blip r:embed="rId2"/>
          <a:stretch>
            <a:fillRect/>
          </a:stretch>
        </p:blipFill>
        <p:spPr>
          <a:xfrm>
            <a:off x="68207" y="1697935"/>
            <a:ext cx="12048066" cy="5022810"/>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2997"/>
            <a:ext cx="12192000" cy="1218384"/>
          </a:xfrm>
        </p:spPr>
        <p:txBody>
          <a:bodyPr anchor="t">
            <a:normAutofit/>
          </a:bodyPr>
          <a:lstStyle/>
          <a:p>
            <a:r>
              <a:rPr lang="en-US" sz="2400"/>
              <a:t>I can see my topic in the </a:t>
            </a:r>
            <a:r>
              <a:rPr lang="en-US" sz="2400" b="1" i="1">
                <a:solidFill>
                  <a:schemeClr val="accent1">
                    <a:lumMod val="60000"/>
                    <a:lumOff val="40000"/>
                  </a:schemeClr>
                </a:solidFill>
              </a:rPr>
              <a:t>Topics</a:t>
            </a:r>
            <a:r>
              <a:rPr lang="en-US" sz="2400"/>
              <a:t> section now. I want to sent out a message from my created topic, so I select </a:t>
            </a:r>
            <a:r>
              <a:rPr lang="en-US" sz="2400" b="1" i="1">
                <a:solidFill>
                  <a:schemeClr val="accent1">
                    <a:lumMod val="60000"/>
                    <a:lumOff val="40000"/>
                  </a:schemeClr>
                </a:solidFill>
              </a:rPr>
              <a:t>Netw211PingTopic</a:t>
            </a:r>
            <a:r>
              <a:rPr lang="en-US" sz="2400"/>
              <a:t>, and click on </a:t>
            </a:r>
            <a:r>
              <a:rPr lang="en-US" sz="2400" b="1" i="1">
                <a:solidFill>
                  <a:schemeClr val="accent1">
                    <a:lumMod val="60000"/>
                    <a:lumOff val="40000"/>
                  </a:schemeClr>
                </a:solidFill>
              </a:rPr>
              <a:t>Publish message</a:t>
            </a:r>
            <a:r>
              <a:rPr lang="en-US" sz="2400"/>
              <a:t>.</a:t>
            </a:r>
          </a:p>
        </p:txBody>
      </p:sp>
      <p:sp>
        <p:nvSpPr>
          <p:cNvPr id="7" name="Rectangle 6">
            <a:extLst>
              <a:ext uri="{FF2B5EF4-FFF2-40B4-BE49-F238E27FC236}">
                <a16:creationId xmlns:a16="http://schemas.microsoft.com/office/drawing/2014/main" id="{5930181B-5DEC-374A-8F82-6A438DDCED55}"/>
              </a:ext>
            </a:extLst>
          </p:cNvPr>
          <p:cNvSpPr/>
          <p:nvPr/>
        </p:nvSpPr>
        <p:spPr>
          <a:xfrm>
            <a:off x="12549708" y="3785121"/>
            <a:ext cx="593493" cy="2472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0455393" y="161193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0283823" y="2354928"/>
            <a:ext cx="743879" cy="23634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2362384" y="3514752"/>
            <a:ext cx="1392661"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2362384" y="4118325"/>
            <a:ext cx="860208"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a:off x="12910550" y="239518"/>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2517978" y="4474603"/>
            <a:ext cx="540736" cy="2472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554186" y="3181707"/>
            <a:ext cx="995674"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13184014" y="25299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13034347" y="63800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16200000">
            <a:off x="13077523" y="92042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Tree>
    <p:extLst>
      <p:ext uri="{BB962C8B-B14F-4D97-AF65-F5344CB8AC3E}">
        <p14:creationId xmlns:p14="http://schemas.microsoft.com/office/powerpoint/2010/main" val="26838145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04C24C5-8883-5C4E-8AEA-FBA8DABCEEB7}"/>
              </a:ext>
            </a:extLst>
          </p:cNvPr>
          <p:cNvPicPr>
            <a:picLocks noChangeAspect="1"/>
          </p:cNvPicPr>
          <p:nvPr/>
        </p:nvPicPr>
        <p:blipFill>
          <a:blip r:embed="rId2"/>
          <a:stretch>
            <a:fillRect/>
          </a:stretch>
        </p:blipFill>
        <p:spPr>
          <a:xfrm>
            <a:off x="2665027" y="1538202"/>
            <a:ext cx="5883453" cy="3703506"/>
          </a:xfrm>
          <a:prstGeom prst="rect">
            <a:avLst/>
          </a:prstGeom>
        </p:spPr>
      </p:pic>
      <p:pic>
        <p:nvPicPr>
          <p:cNvPr id="5" name="Picture 8">
            <a:extLst>
              <a:ext uri="{FF2B5EF4-FFF2-40B4-BE49-F238E27FC236}">
                <a16:creationId xmlns:a16="http://schemas.microsoft.com/office/drawing/2014/main" id="{E90B64C2-CF9E-9845-9550-5CD78FDC059F}"/>
              </a:ext>
            </a:extLst>
          </p:cNvPr>
          <p:cNvPicPr>
            <a:picLocks noChangeAspect="1"/>
          </p:cNvPicPr>
          <p:nvPr/>
        </p:nvPicPr>
        <p:blipFill>
          <a:blip r:embed="rId3"/>
          <a:stretch>
            <a:fillRect/>
          </a:stretch>
        </p:blipFill>
        <p:spPr>
          <a:xfrm>
            <a:off x="2665027" y="5177814"/>
            <a:ext cx="5883453" cy="1613925"/>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7621556" y="6581068"/>
            <a:ext cx="862202" cy="19883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6812306" y="475263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853140" y="2878665"/>
            <a:ext cx="885866" cy="16815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2853140" y="5052700"/>
            <a:ext cx="3725618" cy="12511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9" name="Arrow: Down 8">
            <a:extLst>
              <a:ext uri="{FF2B5EF4-FFF2-40B4-BE49-F238E27FC236}">
                <a16:creationId xmlns:a16="http://schemas.microsoft.com/office/drawing/2014/main" id="{1C184C34-4DE8-4C4D-BA38-7E06A82A0C2D}"/>
              </a:ext>
            </a:extLst>
          </p:cNvPr>
          <p:cNvSpPr/>
          <p:nvPr/>
        </p:nvSpPr>
        <p:spPr>
          <a:xfrm>
            <a:off x="7899916" y="584398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9FE84AD2-7E8C-D743-B281-98C0D288786C}"/>
              </a:ext>
            </a:extLst>
          </p:cNvPr>
          <p:cNvSpPr/>
          <p:nvPr/>
        </p:nvSpPr>
        <p:spPr>
          <a:xfrm rot="5400000">
            <a:off x="3958960" y="260011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AFBC63B6-2A0C-D146-B10A-C12E411A67FB}"/>
              </a:ext>
            </a:extLst>
          </p:cNvPr>
          <p:cNvSpPr>
            <a:spLocks noGrp="1"/>
          </p:cNvSpPr>
          <p:nvPr>
            <p:ph idx="1"/>
          </p:nvPr>
        </p:nvSpPr>
        <p:spPr>
          <a:xfrm>
            <a:off x="0" y="252997"/>
            <a:ext cx="12192000" cy="1218384"/>
          </a:xfrm>
        </p:spPr>
        <p:txBody>
          <a:bodyPr anchor="t">
            <a:normAutofit/>
          </a:bodyPr>
          <a:lstStyle/>
          <a:p>
            <a:r>
              <a:rPr lang="en-US" sz="2400"/>
              <a:t>I type in “</a:t>
            </a:r>
            <a:r>
              <a:rPr lang="en-US" sz="2400" b="1" i="1">
                <a:solidFill>
                  <a:schemeClr val="accent2">
                    <a:lumMod val="60000"/>
                    <a:lumOff val="40000"/>
                  </a:schemeClr>
                </a:solidFill>
              </a:rPr>
              <a:t>Netw211 Test Message</a:t>
            </a:r>
            <a:r>
              <a:rPr lang="en-US" sz="2400"/>
              <a:t>” for the </a:t>
            </a:r>
            <a:r>
              <a:rPr lang="en-US" sz="2400" b="1" i="1">
                <a:solidFill>
                  <a:schemeClr val="accent1">
                    <a:lumMod val="60000"/>
                    <a:lumOff val="40000"/>
                  </a:schemeClr>
                </a:solidFill>
              </a:rPr>
              <a:t>Subject</a:t>
            </a:r>
            <a:r>
              <a:rPr lang="en-US" sz="2400"/>
              <a:t>,  type a test message under </a:t>
            </a:r>
            <a:r>
              <a:rPr lang="en-US" sz="2400" b="1" i="1">
                <a:solidFill>
                  <a:schemeClr val="accent1">
                    <a:lumMod val="60000"/>
                    <a:lumOff val="40000"/>
                  </a:schemeClr>
                </a:solidFill>
              </a:rPr>
              <a:t>Message body to send to the endpoint</a:t>
            </a:r>
            <a:r>
              <a:rPr lang="en-US" sz="2400"/>
              <a:t>, and click on </a:t>
            </a:r>
            <a:r>
              <a:rPr lang="en-US" sz="2400" b="1" i="1">
                <a:solidFill>
                  <a:schemeClr val="accent1">
                    <a:lumMod val="60000"/>
                    <a:lumOff val="40000"/>
                  </a:schemeClr>
                </a:solidFill>
              </a:rPr>
              <a:t>Publish message</a:t>
            </a:r>
            <a:r>
              <a:rPr lang="en-US" sz="2400"/>
              <a:t>.</a:t>
            </a:r>
          </a:p>
        </p:txBody>
      </p:sp>
    </p:spTree>
    <p:extLst>
      <p:ext uri="{BB962C8B-B14F-4D97-AF65-F5344CB8AC3E}">
        <p14:creationId xmlns:p14="http://schemas.microsoft.com/office/powerpoint/2010/main" val="11478804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66C8727-6098-C146-84AD-AAFC9F8D6FF1}"/>
              </a:ext>
            </a:extLst>
          </p:cNvPr>
          <p:cNvPicPr>
            <a:picLocks noChangeAspect="1"/>
          </p:cNvPicPr>
          <p:nvPr/>
        </p:nvPicPr>
        <p:blipFill>
          <a:blip r:embed="rId2"/>
          <a:stretch>
            <a:fillRect/>
          </a:stretch>
        </p:blipFill>
        <p:spPr>
          <a:xfrm>
            <a:off x="68207" y="1538200"/>
            <a:ext cx="12071731" cy="5279870"/>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2549708" y="3785121"/>
            <a:ext cx="593493" cy="2472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3729991" y="169101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397766" y="1828391"/>
            <a:ext cx="2110509" cy="45050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2362384" y="3514752"/>
            <a:ext cx="1392661"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2362384" y="4118325"/>
            <a:ext cx="860208"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a:off x="12910550" y="239518"/>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2517978" y="4474603"/>
            <a:ext cx="540736" cy="2472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2315662" y="2278899"/>
            <a:ext cx="444429"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13184014" y="25299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13034347" y="63800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16200000">
            <a:off x="13077523" y="92042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3" name="Content Placeholder 2">
            <a:extLst>
              <a:ext uri="{FF2B5EF4-FFF2-40B4-BE49-F238E27FC236}">
                <a16:creationId xmlns:a16="http://schemas.microsoft.com/office/drawing/2014/main" id="{0AEA767B-2614-B64E-AABF-8A719145F138}"/>
              </a:ext>
            </a:extLst>
          </p:cNvPr>
          <p:cNvSpPr>
            <a:spLocks noGrp="1"/>
          </p:cNvSpPr>
          <p:nvPr>
            <p:ph idx="1"/>
          </p:nvPr>
        </p:nvSpPr>
        <p:spPr>
          <a:xfrm>
            <a:off x="0" y="252997"/>
            <a:ext cx="12192000" cy="1218384"/>
          </a:xfrm>
        </p:spPr>
        <p:txBody>
          <a:bodyPr anchor="t">
            <a:normAutofit/>
          </a:bodyPr>
          <a:lstStyle/>
          <a:p>
            <a:r>
              <a:rPr lang="en-US" sz="2400"/>
              <a:t>Im notified at the top that my message was published successfully.</a:t>
            </a:r>
          </a:p>
        </p:txBody>
      </p:sp>
    </p:spTree>
    <p:extLst>
      <p:ext uri="{BB962C8B-B14F-4D97-AF65-F5344CB8AC3E}">
        <p14:creationId xmlns:p14="http://schemas.microsoft.com/office/powerpoint/2010/main" val="26339890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628BC59-A104-094E-96C7-3F740B062DAE}"/>
              </a:ext>
            </a:extLst>
          </p:cNvPr>
          <p:cNvPicPr>
            <a:picLocks noChangeAspect="1"/>
          </p:cNvPicPr>
          <p:nvPr/>
        </p:nvPicPr>
        <p:blipFill>
          <a:blip r:embed="rId2"/>
          <a:stretch>
            <a:fillRect/>
          </a:stretch>
        </p:blipFill>
        <p:spPr>
          <a:xfrm>
            <a:off x="1068722" y="2372375"/>
            <a:ext cx="9831019" cy="2851584"/>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6522569" y="315212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181470" y="3354970"/>
            <a:ext cx="5107396" cy="34318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0" name="Content Placeholder 2">
            <a:extLst>
              <a:ext uri="{FF2B5EF4-FFF2-40B4-BE49-F238E27FC236}">
                <a16:creationId xmlns:a16="http://schemas.microsoft.com/office/drawing/2014/main" id="{7E95658A-9D65-204C-A12E-0E155D0EB7E0}"/>
              </a:ext>
            </a:extLst>
          </p:cNvPr>
          <p:cNvSpPr>
            <a:spLocks noGrp="1"/>
          </p:cNvSpPr>
          <p:nvPr>
            <p:ph idx="1"/>
          </p:nvPr>
        </p:nvSpPr>
        <p:spPr>
          <a:xfrm>
            <a:off x="0" y="252997"/>
            <a:ext cx="12192000" cy="1218384"/>
          </a:xfrm>
        </p:spPr>
        <p:txBody>
          <a:bodyPr anchor="t">
            <a:normAutofit/>
          </a:bodyPr>
          <a:lstStyle/>
          <a:p>
            <a:r>
              <a:rPr lang="en-US" sz="2400"/>
              <a:t>When I check my email, I can see I have the message in my inbox.</a:t>
            </a:r>
          </a:p>
        </p:txBody>
      </p:sp>
    </p:spTree>
    <p:extLst>
      <p:ext uri="{BB962C8B-B14F-4D97-AF65-F5344CB8AC3E}">
        <p14:creationId xmlns:p14="http://schemas.microsoft.com/office/powerpoint/2010/main" val="38248951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2270087-D156-D74C-9652-1717C2D5F2A8}"/>
              </a:ext>
            </a:extLst>
          </p:cNvPr>
          <p:cNvPicPr>
            <a:picLocks noChangeAspect="1"/>
          </p:cNvPicPr>
          <p:nvPr/>
        </p:nvPicPr>
        <p:blipFill>
          <a:blip r:embed="rId2"/>
          <a:stretch>
            <a:fillRect/>
          </a:stretch>
        </p:blipFill>
        <p:spPr>
          <a:xfrm>
            <a:off x="68207" y="1999657"/>
            <a:ext cx="12036234" cy="4762501"/>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6912879" y="258967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3764226" y="2751306"/>
            <a:ext cx="2921021" cy="40199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3624839" y="2017406"/>
            <a:ext cx="510549" cy="15973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9" name="Content Placeholder 2">
            <a:extLst>
              <a:ext uri="{FF2B5EF4-FFF2-40B4-BE49-F238E27FC236}">
                <a16:creationId xmlns:a16="http://schemas.microsoft.com/office/drawing/2014/main" id="{11BD8D46-A0AE-594A-8B5C-00B0E488135D}"/>
              </a:ext>
            </a:extLst>
          </p:cNvPr>
          <p:cNvSpPr>
            <a:spLocks noGrp="1"/>
          </p:cNvSpPr>
          <p:nvPr>
            <p:ph idx="1"/>
          </p:nvPr>
        </p:nvSpPr>
        <p:spPr>
          <a:xfrm>
            <a:off x="0" y="252997"/>
            <a:ext cx="12192000" cy="1218384"/>
          </a:xfrm>
        </p:spPr>
        <p:txBody>
          <a:bodyPr anchor="t">
            <a:noAutofit/>
          </a:bodyPr>
          <a:lstStyle/>
          <a:p>
            <a:r>
              <a:rPr lang="en-US" sz="2400"/>
              <a:t>Next I want to set up Cloudwatch. Some of Cloudwatch’s features include the ability </a:t>
            </a:r>
            <a:r>
              <a:rPr lang="en-US" sz="2400">
                <a:latin typeface="AmazonEmber"/>
              </a:rPr>
              <a:t>to </a:t>
            </a:r>
            <a:r>
              <a:rPr lang="en-US" sz="2400" b="0" i="0">
                <a:effectLst/>
                <a:latin typeface="AmazonEmber"/>
              </a:rPr>
              <a:t>set alarms, visualize logs and metrics side by side, take automated actions, and troubleshoot issues.</a:t>
            </a:r>
          </a:p>
          <a:p>
            <a:r>
              <a:rPr lang="en-US" sz="2400">
                <a:latin typeface="AmazonEmber"/>
              </a:rPr>
              <a:t>I type in “</a:t>
            </a:r>
            <a:r>
              <a:rPr lang="en-US" sz="2400" b="1" i="1">
                <a:solidFill>
                  <a:schemeClr val="accent1">
                    <a:lumMod val="60000"/>
                    <a:lumOff val="40000"/>
                  </a:schemeClr>
                </a:solidFill>
              </a:rPr>
              <a:t>cloudwatch</a:t>
            </a:r>
            <a:r>
              <a:rPr lang="en-US" sz="2400">
                <a:latin typeface="AmazonEmber"/>
              </a:rPr>
              <a:t>” in the top search bar, and click on </a:t>
            </a:r>
            <a:r>
              <a:rPr lang="en-US" sz="2400" b="1" i="1">
                <a:solidFill>
                  <a:schemeClr val="accent1">
                    <a:lumMod val="60000"/>
                    <a:lumOff val="40000"/>
                  </a:schemeClr>
                </a:solidFill>
              </a:rPr>
              <a:t>Cloudwatch</a:t>
            </a:r>
            <a:r>
              <a:rPr lang="en-US" sz="2400">
                <a:latin typeface="AmazonEmber"/>
              </a:rPr>
              <a:t>.</a:t>
            </a:r>
            <a:endParaRPr lang="en-US" sz="2400"/>
          </a:p>
        </p:txBody>
      </p:sp>
    </p:spTree>
    <p:extLst>
      <p:ext uri="{BB962C8B-B14F-4D97-AF65-F5344CB8AC3E}">
        <p14:creationId xmlns:p14="http://schemas.microsoft.com/office/powerpoint/2010/main" val="30863313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E98C2BF-4F39-D246-971C-257C77D9EFF3}"/>
              </a:ext>
            </a:extLst>
          </p:cNvPr>
          <p:cNvPicPr>
            <a:picLocks noChangeAspect="1"/>
          </p:cNvPicPr>
          <p:nvPr/>
        </p:nvPicPr>
        <p:blipFill>
          <a:blip r:embed="rId2"/>
          <a:stretch>
            <a:fillRect/>
          </a:stretch>
        </p:blipFill>
        <p:spPr>
          <a:xfrm>
            <a:off x="68207" y="2006599"/>
            <a:ext cx="12024402" cy="4767392"/>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a:off x="4537581" y="403241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4558983" y="4786850"/>
            <a:ext cx="262678" cy="16496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389701" y="4143000"/>
            <a:ext cx="396976" cy="11662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16014" y="3550249"/>
            <a:ext cx="392776" cy="14142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575516" y="3495934"/>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7" name="Content Placeholder 2">
            <a:extLst>
              <a:ext uri="{FF2B5EF4-FFF2-40B4-BE49-F238E27FC236}">
                <a16:creationId xmlns:a16="http://schemas.microsoft.com/office/drawing/2014/main" id="{009763E3-0583-E64E-8A3F-26415042C35D}"/>
              </a:ext>
            </a:extLst>
          </p:cNvPr>
          <p:cNvSpPr>
            <a:spLocks noGrp="1"/>
          </p:cNvSpPr>
          <p:nvPr>
            <p:ph idx="1"/>
          </p:nvPr>
        </p:nvSpPr>
        <p:spPr>
          <a:xfrm>
            <a:off x="0" y="252997"/>
            <a:ext cx="12192000" cy="1218384"/>
          </a:xfrm>
        </p:spPr>
        <p:txBody>
          <a:bodyPr anchor="t">
            <a:normAutofit/>
          </a:bodyPr>
          <a:lstStyle/>
          <a:p>
            <a:r>
              <a:rPr lang="en-US" sz="2400"/>
              <a:t>I’m taken to the CloudWatch console. I click on </a:t>
            </a:r>
            <a:r>
              <a:rPr lang="en-US" sz="2400" b="1" i="1">
                <a:solidFill>
                  <a:schemeClr val="accent1">
                    <a:lumMod val="60000"/>
                    <a:lumOff val="40000"/>
                  </a:schemeClr>
                </a:solidFill>
              </a:rPr>
              <a:t>Metrics </a:t>
            </a:r>
            <a:r>
              <a:rPr lang="en-US" sz="2400"/>
              <a:t>on the left panel, and then </a:t>
            </a:r>
            <a:r>
              <a:rPr lang="en-US" sz="2400" b="1" i="1">
                <a:solidFill>
                  <a:schemeClr val="accent1">
                    <a:lumMod val="60000"/>
                    <a:lumOff val="40000"/>
                  </a:schemeClr>
                </a:solidFill>
              </a:rPr>
              <a:t>EC2</a:t>
            </a:r>
            <a:r>
              <a:rPr lang="en-US" sz="2400"/>
              <a:t> under </a:t>
            </a:r>
            <a:r>
              <a:rPr lang="en-US" sz="2400" b="1" i="1">
                <a:solidFill>
                  <a:schemeClr val="accent1">
                    <a:lumMod val="60000"/>
                    <a:lumOff val="40000"/>
                  </a:schemeClr>
                </a:solidFill>
              </a:rPr>
              <a:t>All Metrics</a:t>
            </a:r>
            <a:r>
              <a:rPr lang="en-US" sz="2400"/>
              <a:t>.</a:t>
            </a:r>
          </a:p>
        </p:txBody>
      </p:sp>
    </p:spTree>
    <p:extLst>
      <p:ext uri="{BB962C8B-B14F-4D97-AF65-F5344CB8AC3E}">
        <p14:creationId xmlns:p14="http://schemas.microsoft.com/office/powerpoint/2010/main" val="41314797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E9C32F7-D823-404A-A09A-61C82DC92AD4}"/>
              </a:ext>
            </a:extLst>
          </p:cNvPr>
          <p:cNvPicPr>
            <a:picLocks noChangeAspect="1"/>
          </p:cNvPicPr>
          <p:nvPr/>
        </p:nvPicPr>
        <p:blipFill>
          <a:blip r:embed="rId2"/>
          <a:stretch>
            <a:fillRect/>
          </a:stretch>
        </p:blipFill>
        <p:spPr>
          <a:xfrm>
            <a:off x="68207" y="1614732"/>
            <a:ext cx="12036234" cy="5203338"/>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96790" y="3305353"/>
            <a:ext cx="312000" cy="12364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2588175" y="4334356"/>
            <a:ext cx="305481" cy="797775"/>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2549708" y="2774975"/>
            <a:ext cx="1621744" cy="3195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2362384" y="3514752"/>
            <a:ext cx="1392661"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2362384" y="4118325"/>
            <a:ext cx="860208"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a:off x="12910550" y="239518"/>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2517978" y="4474603"/>
            <a:ext cx="540736" cy="2472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457136" y="4642052"/>
            <a:ext cx="867911" cy="17961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13184014" y="25299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13034347" y="63800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16200000">
            <a:off x="13077523" y="92042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3" name="Content Placeholder 2">
            <a:extLst>
              <a:ext uri="{FF2B5EF4-FFF2-40B4-BE49-F238E27FC236}">
                <a16:creationId xmlns:a16="http://schemas.microsoft.com/office/drawing/2014/main" id="{55F878C0-E398-C04A-A207-5387969344F8}"/>
              </a:ext>
            </a:extLst>
          </p:cNvPr>
          <p:cNvSpPr>
            <a:spLocks noGrp="1"/>
          </p:cNvSpPr>
          <p:nvPr>
            <p:ph idx="1"/>
          </p:nvPr>
        </p:nvSpPr>
        <p:spPr>
          <a:xfrm>
            <a:off x="0" y="252997"/>
            <a:ext cx="12192000" cy="1218384"/>
          </a:xfrm>
        </p:spPr>
        <p:txBody>
          <a:bodyPr anchor="t">
            <a:normAutofit/>
          </a:bodyPr>
          <a:lstStyle/>
          <a:p>
            <a:r>
              <a:rPr lang="en-US" sz="2400"/>
              <a:t>Next, I click on </a:t>
            </a:r>
            <a:r>
              <a:rPr lang="en-US" sz="2400" b="1" i="1">
                <a:solidFill>
                  <a:schemeClr val="accent1">
                    <a:lumMod val="60000"/>
                    <a:lumOff val="40000"/>
                  </a:schemeClr>
                </a:solidFill>
              </a:rPr>
              <a:t>Per-Instance Metrics</a:t>
            </a:r>
            <a:r>
              <a:rPr lang="en-US" sz="2400"/>
              <a:t>.</a:t>
            </a:r>
          </a:p>
        </p:txBody>
      </p:sp>
    </p:spTree>
    <p:extLst>
      <p:ext uri="{BB962C8B-B14F-4D97-AF65-F5344CB8AC3E}">
        <p14:creationId xmlns:p14="http://schemas.microsoft.com/office/powerpoint/2010/main" val="16613178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6B7BB47-7C06-8849-9F9E-EA895D771D40}"/>
              </a:ext>
            </a:extLst>
          </p:cNvPr>
          <p:cNvPicPr>
            <a:picLocks noChangeAspect="1"/>
          </p:cNvPicPr>
          <p:nvPr/>
        </p:nvPicPr>
        <p:blipFill>
          <a:blip r:embed="rId2"/>
          <a:stretch>
            <a:fillRect/>
          </a:stretch>
        </p:blipFill>
        <p:spPr>
          <a:xfrm>
            <a:off x="68207" y="1692019"/>
            <a:ext cx="12048066" cy="5070139"/>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a:off x="8972038" y="147030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354204" y="5267366"/>
            <a:ext cx="7312954" cy="16957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9026283" y="2207906"/>
            <a:ext cx="196993" cy="1289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95270F48-E0E5-694A-BA52-EB72D6D50370}"/>
              </a:ext>
            </a:extLst>
          </p:cNvPr>
          <p:cNvSpPr/>
          <p:nvPr/>
        </p:nvSpPr>
        <p:spPr>
          <a:xfrm rot="5400000">
            <a:off x="8900833" y="497178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457E80A-A72F-9D43-9BD1-3D1CACC29E25}"/>
              </a:ext>
            </a:extLst>
          </p:cNvPr>
          <p:cNvSpPr>
            <a:spLocks noGrp="1"/>
          </p:cNvSpPr>
          <p:nvPr>
            <p:ph idx="1"/>
          </p:nvPr>
        </p:nvSpPr>
        <p:spPr>
          <a:xfrm>
            <a:off x="0" y="252997"/>
            <a:ext cx="12192000" cy="1218384"/>
          </a:xfrm>
        </p:spPr>
        <p:txBody>
          <a:bodyPr anchor="t">
            <a:normAutofit/>
          </a:bodyPr>
          <a:lstStyle/>
          <a:p>
            <a:r>
              <a:rPr lang="en-US" sz="2400"/>
              <a:t>I want to observe the network input to my VM instance, so I select </a:t>
            </a:r>
            <a:r>
              <a:rPr lang="en-US" sz="2400" b="1" i="1">
                <a:solidFill>
                  <a:schemeClr val="accent1">
                    <a:lumMod val="60000"/>
                    <a:lumOff val="40000"/>
                  </a:schemeClr>
                </a:solidFill>
              </a:rPr>
              <a:t>netw211-project-ec2</a:t>
            </a:r>
            <a:r>
              <a:rPr lang="en-US" sz="2400"/>
              <a:t> with the </a:t>
            </a:r>
            <a:r>
              <a:rPr lang="en-US" sz="2400" b="1" i="1">
                <a:solidFill>
                  <a:schemeClr val="accent1">
                    <a:lumMod val="60000"/>
                    <a:lumOff val="40000"/>
                  </a:schemeClr>
                </a:solidFill>
              </a:rPr>
              <a:t>NetworkIn</a:t>
            </a:r>
            <a:r>
              <a:rPr lang="en-US" sz="2400"/>
              <a:t> metric name. I select </a:t>
            </a:r>
            <a:r>
              <a:rPr lang="en-US" sz="2400" b="1" i="1">
                <a:solidFill>
                  <a:schemeClr val="accent1">
                    <a:lumMod val="60000"/>
                    <a:lumOff val="40000"/>
                  </a:schemeClr>
                </a:solidFill>
              </a:rPr>
              <a:t>1h</a:t>
            </a:r>
            <a:r>
              <a:rPr lang="en-US" sz="2400"/>
              <a:t> for the graph.</a:t>
            </a:r>
          </a:p>
        </p:txBody>
      </p:sp>
    </p:spTree>
    <p:extLst>
      <p:ext uri="{BB962C8B-B14F-4D97-AF65-F5344CB8AC3E}">
        <p14:creationId xmlns:p14="http://schemas.microsoft.com/office/powerpoint/2010/main" val="985208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64833"/>
            <a:ext cx="12192000" cy="1206548"/>
          </a:xfrm>
        </p:spPr>
        <p:txBody>
          <a:bodyPr anchor="t">
            <a:normAutofit/>
          </a:bodyPr>
          <a:lstStyle/>
          <a:p>
            <a:r>
              <a:rPr lang="en-US" sz="2400"/>
              <a:t>After clicking on </a:t>
            </a:r>
            <a:r>
              <a:rPr lang="en-US" sz="2400" b="1" i="1">
                <a:solidFill>
                  <a:schemeClr val="accent1">
                    <a:lumMod val="60000"/>
                    <a:lumOff val="40000"/>
                  </a:schemeClr>
                </a:solidFill>
              </a:rPr>
              <a:t>Launch instances</a:t>
            </a:r>
            <a:r>
              <a:rPr lang="en-US" sz="2400"/>
              <a:t>, I’m notified my instance is launching and I am able to click on </a:t>
            </a:r>
            <a:r>
              <a:rPr lang="en-US" sz="2400" b="1" i="1">
                <a:solidFill>
                  <a:schemeClr val="accent1">
                    <a:lumMod val="60000"/>
                    <a:lumOff val="40000"/>
                  </a:schemeClr>
                </a:solidFill>
              </a:rPr>
              <a:t>View Instances</a:t>
            </a:r>
            <a:r>
              <a:rPr lang="en-US" sz="2400"/>
              <a:t>, which I do next.</a:t>
            </a:r>
          </a:p>
          <a:p>
            <a:endParaRPr lang="en-US"/>
          </a:p>
        </p:txBody>
      </p:sp>
      <p:pic>
        <p:nvPicPr>
          <p:cNvPr id="4" name="Picture 4">
            <a:extLst>
              <a:ext uri="{FF2B5EF4-FFF2-40B4-BE49-F238E27FC236}">
                <a16:creationId xmlns:a16="http://schemas.microsoft.com/office/drawing/2014/main" id="{F031D963-DB14-BA4D-858E-E891FDB89BEF}"/>
              </a:ext>
            </a:extLst>
          </p:cNvPr>
          <p:cNvPicPr>
            <a:picLocks noChangeAspect="1"/>
          </p:cNvPicPr>
          <p:nvPr/>
        </p:nvPicPr>
        <p:blipFill>
          <a:blip r:embed="rId2"/>
          <a:stretch>
            <a:fillRect/>
          </a:stretch>
        </p:blipFill>
        <p:spPr>
          <a:xfrm>
            <a:off x="141616" y="1471380"/>
            <a:ext cx="11853365" cy="5181991"/>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1382670" y="5028728"/>
            <a:ext cx="562035" cy="28989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1510946" y="428712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75A92B7-4E8E-A043-9E8C-720FB871A672}"/>
              </a:ext>
            </a:extLst>
          </p:cNvPr>
          <p:cNvSpPr/>
          <p:nvPr/>
        </p:nvSpPr>
        <p:spPr>
          <a:xfrm>
            <a:off x="474108" y="1885006"/>
            <a:ext cx="1702219" cy="19421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Arrow: Down 5">
            <a:extLst>
              <a:ext uri="{FF2B5EF4-FFF2-40B4-BE49-F238E27FC236}">
                <a16:creationId xmlns:a16="http://schemas.microsoft.com/office/drawing/2014/main" id="{C283C629-A54C-6842-9800-F7921318D0E3}"/>
              </a:ext>
            </a:extLst>
          </p:cNvPr>
          <p:cNvSpPr/>
          <p:nvPr/>
        </p:nvSpPr>
        <p:spPr>
          <a:xfrm rot="5400000">
            <a:off x="2386211" y="1619488"/>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5F05E8DE-4BAB-874F-A552-D986F6477BCF}"/>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37471111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9697B24-8BB8-6C40-84DD-0B3F2E19264B}"/>
              </a:ext>
            </a:extLst>
          </p:cNvPr>
          <p:cNvPicPr>
            <a:picLocks noChangeAspect="1"/>
          </p:cNvPicPr>
          <p:nvPr/>
        </p:nvPicPr>
        <p:blipFill>
          <a:blip r:embed="rId2"/>
          <a:stretch>
            <a:fillRect/>
          </a:stretch>
        </p:blipFill>
        <p:spPr>
          <a:xfrm>
            <a:off x="112407" y="1662438"/>
            <a:ext cx="11980202" cy="5081972"/>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10800000">
            <a:off x="11459475" y="482110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1540039" y="4651566"/>
            <a:ext cx="144355" cy="13460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838909" y="3908768"/>
            <a:ext cx="722783" cy="20955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939E2BF0-4620-F342-86BC-0CC9C42A1F57}"/>
              </a:ext>
            </a:extLst>
          </p:cNvPr>
          <p:cNvSpPr/>
          <p:nvPr/>
        </p:nvSpPr>
        <p:spPr>
          <a:xfrm>
            <a:off x="2047559" y="315212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F4F45E82-0A4B-DC42-8281-0D126C318249}"/>
              </a:ext>
            </a:extLst>
          </p:cNvPr>
          <p:cNvSpPr>
            <a:spLocks noGrp="1"/>
          </p:cNvSpPr>
          <p:nvPr>
            <p:ph idx="1"/>
          </p:nvPr>
        </p:nvSpPr>
        <p:spPr>
          <a:xfrm>
            <a:off x="0" y="252997"/>
            <a:ext cx="12192000" cy="1218384"/>
          </a:xfrm>
        </p:spPr>
        <p:txBody>
          <a:bodyPr anchor="t">
            <a:normAutofit/>
          </a:bodyPr>
          <a:lstStyle/>
          <a:p>
            <a:r>
              <a:rPr lang="en-US" sz="2400"/>
              <a:t>Next, I select Graphed metrics. I can see NetworkIn in this section now. I make sure it’s selected then I click on the </a:t>
            </a:r>
            <a:r>
              <a:rPr lang="en-US" sz="2400" b="1" i="1">
                <a:solidFill>
                  <a:schemeClr val="accent1">
                    <a:lumMod val="60000"/>
                    <a:lumOff val="40000"/>
                  </a:schemeClr>
                </a:solidFill>
              </a:rPr>
              <a:t>Create alarm</a:t>
            </a:r>
            <a:r>
              <a:rPr lang="en-US" sz="2400"/>
              <a:t> icon as shown below under Actions.</a:t>
            </a:r>
          </a:p>
        </p:txBody>
      </p:sp>
    </p:spTree>
    <p:extLst>
      <p:ext uri="{BB962C8B-B14F-4D97-AF65-F5344CB8AC3E}">
        <p14:creationId xmlns:p14="http://schemas.microsoft.com/office/powerpoint/2010/main" val="7344374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090E747-9B7F-2247-83D3-C016D9D649D6}"/>
              </a:ext>
            </a:extLst>
          </p:cNvPr>
          <p:cNvPicPr>
            <a:picLocks noChangeAspect="1"/>
          </p:cNvPicPr>
          <p:nvPr/>
        </p:nvPicPr>
        <p:blipFill>
          <a:blip r:embed="rId2"/>
          <a:stretch>
            <a:fillRect/>
          </a:stretch>
        </p:blipFill>
        <p:spPr>
          <a:xfrm>
            <a:off x="2993571" y="1396210"/>
            <a:ext cx="5679502" cy="3088333"/>
          </a:xfrm>
          <a:prstGeom prst="rect">
            <a:avLst/>
          </a:prstGeom>
        </p:spPr>
      </p:pic>
      <p:pic>
        <p:nvPicPr>
          <p:cNvPr id="5" name="Picture 8">
            <a:extLst>
              <a:ext uri="{FF2B5EF4-FFF2-40B4-BE49-F238E27FC236}">
                <a16:creationId xmlns:a16="http://schemas.microsoft.com/office/drawing/2014/main" id="{D55518EA-0E5E-9040-892C-51FE243D4105}"/>
              </a:ext>
            </a:extLst>
          </p:cNvPr>
          <p:cNvPicPr>
            <a:picLocks noChangeAspect="1"/>
          </p:cNvPicPr>
          <p:nvPr/>
        </p:nvPicPr>
        <p:blipFill>
          <a:blip r:embed="rId3"/>
          <a:stretch>
            <a:fillRect/>
          </a:stretch>
        </p:blipFill>
        <p:spPr>
          <a:xfrm>
            <a:off x="2993571" y="4313153"/>
            <a:ext cx="5679502" cy="2515983"/>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3214026" y="5944515"/>
            <a:ext cx="329748" cy="1432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8254585" y="584813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8055428" y="6603106"/>
            <a:ext cx="617645" cy="22602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4507512" y="5359360"/>
            <a:ext cx="1296230" cy="33789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6038628" y="4118326"/>
            <a:ext cx="463220" cy="13538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9" name="Arrow: Down 8">
            <a:extLst>
              <a:ext uri="{FF2B5EF4-FFF2-40B4-BE49-F238E27FC236}">
                <a16:creationId xmlns:a16="http://schemas.microsoft.com/office/drawing/2014/main" id="{4DA968B7-AACD-4843-A0A9-F543D82280ED}"/>
              </a:ext>
            </a:extLst>
          </p:cNvPr>
          <p:cNvSpPr/>
          <p:nvPr/>
        </p:nvSpPr>
        <p:spPr>
          <a:xfrm rot="5400000">
            <a:off x="3753658" y="565349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9EA2CDF-EBFE-984B-AED7-74306DFA1628}"/>
              </a:ext>
            </a:extLst>
          </p:cNvPr>
          <p:cNvSpPr/>
          <p:nvPr/>
        </p:nvSpPr>
        <p:spPr>
          <a:xfrm rot="5400000">
            <a:off x="17766797" y="287252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B386BBB7-8AF7-8D4A-9BD7-D040D33F222D}"/>
              </a:ext>
            </a:extLst>
          </p:cNvPr>
          <p:cNvSpPr/>
          <p:nvPr/>
        </p:nvSpPr>
        <p:spPr>
          <a:xfrm rot="5400000">
            <a:off x="6711733" y="382339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9AAC8466-840D-0145-BCF6-72954B04A414}"/>
              </a:ext>
            </a:extLst>
          </p:cNvPr>
          <p:cNvSpPr/>
          <p:nvPr/>
        </p:nvSpPr>
        <p:spPr>
          <a:xfrm>
            <a:off x="4974283" y="460875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BB59C8B0-EE59-F144-8443-4DC24D5A44ED}"/>
              </a:ext>
            </a:extLst>
          </p:cNvPr>
          <p:cNvSpPr>
            <a:spLocks noGrp="1"/>
          </p:cNvSpPr>
          <p:nvPr>
            <p:ph idx="1"/>
          </p:nvPr>
        </p:nvSpPr>
        <p:spPr>
          <a:xfrm>
            <a:off x="0" y="252997"/>
            <a:ext cx="12192000" cy="1218384"/>
          </a:xfrm>
        </p:spPr>
        <p:txBody>
          <a:bodyPr anchor="t">
            <a:normAutofit/>
          </a:bodyPr>
          <a:lstStyle/>
          <a:p>
            <a:r>
              <a:rPr lang="en-US" sz="2400"/>
              <a:t>I select </a:t>
            </a:r>
            <a:r>
              <a:rPr lang="en-US" sz="2400" b="1" i="1">
                <a:solidFill>
                  <a:schemeClr val="accent1">
                    <a:lumMod val="60000"/>
                    <a:lumOff val="40000"/>
                  </a:schemeClr>
                </a:solidFill>
              </a:rPr>
              <a:t>1 minute</a:t>
            </a:r>
            <a:r>
              <a:rPr lang="en-US" sz="2400"/>
              <a:t> for the </a:t>
            </a:r>
            <a:r>
              <a:rPr lang="en-US" sz="2400" b="1" i="1">
                <a:solidFill>
                  <a:schemeClr val="accent1">
                    <a:lumMod val="60000"/>
                    <a:lumOff val="40000"/>
                  </a:schemeClr>
                </a:solidFill>
              </a:rPr>
              <a:t>Period</a:t>
            </a:r>
            <a:r>
              <a:rPr lang="en-US" sz="2400"/>
              <a:t>, select </a:t>
            </a:r>
            <a:r>
              <a:rPr lang="en-US" sz="2400" b="1" i="1">
                <a:solidFill>
                  <a:schemeClr val="accent1">
                    <a:lumMod val="60000"/>
                    <a:lumOff val="40000"/>
                  </a:schemeClr>
                </a:solidFill>
              </a:rPr>
              <a:t>Greater/Equal </a:t>
            </a:r>
            <a:r>
              <a:rPr lang="en-US" sz="2400"/>
              <a:t>for the </a:t>
            </a:r>
            <a:r>
              <a:rPr lang="en-US" sz="2400" b="1" i="1">
                <a:solidFill>
                  <a:schemeClr val="accent1">
                    <a:lumMod val="60000"/>
                    <a:lumOff val="40000"/>
                  </a:schemeClr>
                </a:solidFill>
              </a:rPr>
              <a:t>alarm condition</a:t>
            </a:r>
            <a:r>
              <a:rPr lang="en-US" sz="2400"/>
              <a:t>,  type “</a:t>
            </a:r>
            <a:r>
              <a:rPr lang="en-US" sz="2400" b="1" i="1">
                <a:solidFill>
                  <a:schemeClr val="accent2">
                    <a:lumMod val="60000"/>
                    <a:lumOff val="40000"/>
                  </a:schemeClr>
                </a:solidFill>
              </a:rPr>
              <a:t>1000</a:t>
            </a:r>
            <a:r>
              <a:rPr lang="en-US" sz="2400"/>
              <a:t>” for </a:t>
            </a:r>
            <a:r>
              <a:rPr lang="en-US" sz="2400" b="1" i="1">
                <a:solidFill>
                  <a:schemeClr val="accent1">
                    <a:lumMod val="60000"/>
                    <a:lumOff val="40000"/>
                  </a:schemeClr>
                </a:solidFill>
              </a:rPr>
              <a:t>threshold value</a:t>
            </a:r>
            <a:r>
              <a:rPr lang="en-US" sz="2400"/>
              <a:t>, and click </a:t>
            </a:r>
            <a:r>
              <a:rPr lang="en-US" sz="2400" b="1" i="1">
                <a:solidFill>
                  <a:schemeClr val="accent1">
                    <a:lumMod val="60000"/>
                    <a:lumOff val="40000"/>
                  </a:schemeClr>
                </a:solidFill>
              </a:rPr>
              <a:t>Next</a:t>
            </a:r>
            <a:r>
              <a:rPr lang="en-US" sz="2400"/>
              <a:t>.</a:t>
            </a:r>
          </a:p>
        </p:txBody>
      </p:sp>
    </p:spTree>
    <p:extLst>
      <p:ext uri="{BB962C8B-B14F-4D97-AF65-F5344CB8AC3E}">
        <p14:creationId xmlns:p14="http://schemas.microsoft.com/office/powerpoint/2010/main" val="2267838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77C29B5-E68E-194F-86A3-DDA9135473B1}"/>
              </a:ext>
            </a:extLst>
          </p:cNvPr>
          <p:cNvPicPr>
            <a:picLocks noChangeAspect="1"/>
          </p:cNvPicPr>
          <p:nvPr/>
        </p:nvPicPr>
        <p:blipFill>
          <a:blip r:embed="rId2"/>
          <a:stretch>
            <a:fillRect/>
          </a:stretch>
        </p:blipFill>
        <p:spPr>
          <a:xfrm>
            <a:off x="3141485" y="1384397"/>
            <a:ext cx="5632166" cy="3957887"/>
          </a:xfrm>
          <a:prstGeom prst="rect">
            <a:avLst/>
          </a:prstGeom>
        </p:spPr>
      </p:pic>
      <p:pic>
        <p:nvPicPr>
          <p:cNvPr id="5" name="Picture 8">
            <a:extLst>
              <a:ext uri="{FF2B5EF4-FFF2-40B4-BE49-F238E27FC236}">
                <a16:creationId xmlns:a16="http://schemas.microsoft.com/office/drawing/2014/main" id="{1D2954EB-3DD8-0A46-A331-97FBEF13F3FE}"/>
              </a:ext>
            </a:extLst>
          </p:cNvPr>
          <p:cNvPicPr>
            <a:picLocks noChangeAspect="1"/>
          </p:cNvPicPr>
          <p:nvPr/>
        </p:nvPicPr>
        <p:blipFill>
          <a:blip r:embed="rId3"/>
          <a:stretch>
            <a:fillRect/>
          </a:stretch>
        </p:blipFill>
        <p:spPr>
          <a:xfrm>
            <a:off x="3141224" y="5180251"/>
            <a:ext cx="5632166" cy="1605569"/>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4684986" y="381545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8169608" y="6460255"/>
            <a:ext cx="603782" cy="32556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3500600" y="4054434"/>
            <a:ext cx="948344"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9" name="Arrow: Down 8">
            <a:extLst>
              <a:ext uri="{FF2B5EF4-FFF2-40B4-BE49-F238E27FC236}">
                <a16:creationId xmlns:a16="http://schemas.microsoft.com/office/drawing/2014/main" id="{9D13EC3B-0486-5D40-A917-033387BF947F}"/>
              </a:ext>
            </a:extLst>
          </p:cNvPr>
          <p:cNvSpPr/>
          <p:nvPr/>
        </p:nvSpPr>
        <p:spPr>
          <a:xfrm>
            <a:off x="8334560" y="571774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B6B6FEEE-1864-4F4F-AFE0-461530A3D4DD}"/>
              </a:ext>
            </a:extLst>
          </p:cNvPr>
          <p:cNvSpPr>
            <a:spLocks noGrp="1"/>
          </p:cNvSpPr>
          <p:nvPr>
            <p:ph idx="1"/>
          </p:nvPr>
        </p:nvSpPr>
        <p:spPr>
          <a:xfrm>
            <a:off x="0" y="252997"/>
            <a:ext cx="12192000" cy="1218384"/>
          </a:xfrm>
        </p:spPr>
        <p:txBody>
          <a:bodyPr anchor="t">
            <a:normAutofit/>
          </a:bodyPr>
          <a:lstStyle/>
          <a:p>
            <a:r>
              <a:rPr lang="en-US" sz="2400"/>
              <a:t>In the Notification page, I select Netw211PingTopic as the destination for my alarm then click </a:t>
            </a:r>
            <a:r>
              <a:rPr lang="en-US" sz="2400" b="1" i="1">
                <a:solidFill>
                  <a:schemeClr val="accent1">
                    <a:lumMod val="60000"/>
                    <a:lumOff val="40000"/>
                  </a:schemeClr>
                </a:solidFill>
              </a:rPr>
              <a:t>Next</a:t>
            </a:r>
            <a:r>
              <a:rPr lang="en-US" sz="2400"/>
              <a:t>.</a:t>
            </a:r>
          </a:p>
        </p:txBody>
      </p:sp>
    </p:spTree>
    <p:extLst>
      <p:ext uri="{BB962C8B-B14F-4D97-AF65-F5344CB8AC3E}">
        <p14:creationId xmlns:p14="http://schemas.microsoft.com/office/powerpoint/2010/main" val="20963809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C970082-9C8B-8746-9D1C-A604C4612AA2}"/>
              </a:ext>
            </a:extLst>
          </p:cNvPr>
          <p:cNvPicPr>
            <a:picLocks noChangeAspect="1"/>
          </p:cNvPicPr>
          <p:nvPr/>
        </p:nvPicPr>
        <p:blipFill>
          <a:blip r:embed="rId2"/>
          <a:stretch>
            <a:fillRect/>
          </a:stretch>
        </p:blipFill>
        <p:spPr>
          <a:xfrm>
            <a:off x="2032000" y="2247526"/>
            <a:ext cx="8128000" cy="3794651"/>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4187021" y="320095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320686" y="3429000"/>
            <a:ext cx="1643134" cy="26915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9311426" y="5580923"/>
            <a:ext cx="848574" cy="46125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CD88E8C1-28C9-6D40-9713-4E0440C95BFC}"/>
              </a:ext>
            </a:extLst>
          </p:cNvPr>
          <p:cNvSpPr/>
          <p:nvPr/>
        </p:nvSpPr>
        <p:spPr>
          <a:xfrm>
            <a:off x="9582972" y="483022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75D6C768-7990-804B-B7F8-3ED4A884C400}"/>
              </a:ext>
            </a:extLst>
          </p:cNvPr>
          <p:cNvSpPr>
            <a:spLocks noGrp="1"/>
          </p:cNvSpPr>
          <p:nvPr>
            <p:ph idx="1"/>
          </p:nvPr>
        </p:nvSpPr>
        <p:spPr>
          <a:xfrm>
            <a:off x="0" y="252997"/>
            <a:ext cx="12192000" cy="1218384"/>
          </a:xfrm>
        </p:spPr>
        <p:txBody>
          <a:bodyPr anchor="t">
            <a:normAutofit/>
          </a:bodyPr>
          <a:lstStyle/>
          <a:p>
            <a:pPr marL="0" indent="0">
              <a:buNone/>
            </a:pPr>
            <a:r>
              <a:rPr lang="en-US" sz="2400"/>
              <a:t>I type “</a:t>
            </a:r>
            <a:r>
              <a:rPr lang="en-US" sz="2400" b="1" i="1">
                <a:solidFill>
                  <a:schemeClr val="accent2">
                    <a:lumMod val="60000"/>
                    <a:lumOff val="40000"/>
                  </a:schemeClr>
                </a:solidFill>
              </a:rPr>
              <a:t>Netw211EC2NetworkIn</a:t>
            </a:r>
            <a:r>
              <a:rPr lang="en-US" sz="2400"/>
              <a:t>” for the </a:t>
            </a:r>
            <a:r>
              <a:rPr lang="en-US" sz="2400" b="1" i="1">
                <a:solidFill>
                  <a:schemeClr val="accent1">
                    <a:lumMod val="60000"/>
                    <a:lumOff val="40000"/>
                  </a:schemeClr>
                </a:solidFill>
              </a:rPr>
              <a:t>Alarm name</a:t>
            </a:r>
            <a:r>
              <a:rPr lang="en-US" sz="2400"/>
              <a:t>, then click on </a:t>
            </a:r>
            <a:r>
              <a:rPr lang="en-US" sz="2400" b="1" i="1">
                <a:solidFill>
                  <a:schemeClr val="accent1">
                    <a:lumMod val="60000"/>
                    <a:lumOff val="40000"/>
                  </a:schemeClr>
                </a:solidFill>
              </a:rPr>
              <a:t>Next</a:t>
            </a:r>
            <a:r>
              <a:rPr lang="en-US" sz="2400"/>
              <a:t>.</a:t>
            </a:r>
          </a:p>
        </p:txBody>
      </p:sp>
    </p:spTree>
    <p:extLst>
      <p:ext uri="{BB962C8B-B14F-4D97-AF65-F5344CB8AC3E}">
        <p14:creationId xmlns:p14="http://schemas.microsoft.com/office/powerpoint/2010/main" val="9895975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a:extLst>
              <a:ext uri="{FF2B5EF4-FFF2-40B4-BE49-F238E27FC236}">
                <a16:creationId xmlns:a16="http://schemas.microsoft.com/office/drawing/2014/main" id="{AE0E20C7-A0D6-2940-8403-5B716708D1CB}"/>
              </a:ext>
            </a:extLst>
          </p:cNvPr>
          <p:cNvPicPr>
            <a:picLocks noChangeAspect="1"/>
          </p:cNvPicPr>
          <p:nvPr/>
        </p:nvPicPr>
        <p:blipFill>
          <a:blip r:embed="rId2"/>
          <a:stretch>
            <a:fillRect/>
          </a:stretch>
        </p:blipFill>
        <p:spPr>
          <a:xfrm>
            <a:off x="2646008" y="4634679"/>
            <a:ext cx="5594163" cy="1982741"/>
          </a:xfrm>
          <a:prstGeom prst="rect">
            <a:avLst/>
          </a:prstGeom>
        </p:spPr>
      </p:pic>
      <p:pic>
        <p:nvPicPr>
          <p:cNvPr id="4" name="Picture 4">
            <a:extLst>
              <a:ext uri="{FF2B5EF4-FFF2-40B4-BE49-F238E27FC236}">
                <a16:creationId xmlns:a16="http://schemas.microsoft.com/office/drawing/2014/main" id="{E67DC466-99C3-164F-8D31-7B004568B9E4}"/>
              </a:ext>
            </a:extLst>
          </p:cNvPr>
          <p:cNvPicPr>
            <a:picLocks noChangeAspect="1"/>
          </p:cNvPicPr>
          <p:nvPr/>
        </p:nvPicPr>
        <p:blipFill>
          <a:blip r:embed="rId3"/>
          <a:stretch>
            <a:fillRect/>
          </a:stretch>
        </p:blipFill>
        <p:spPr>
          <a:xfrm>
            <a:off x="2646008" y="1692016"/>
            <a:ext cx="5594163" cy="4454712"/>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a:off x="7575315" y="552134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7239606" y="6264343"/>
            <a:ext cx="1000565" cy="30849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9" name="Content Placeholder 2">
            <a:extLst>
              <a:ext uri="{FF2B5EF4-FFF2-40B4-BE49-F238E27FC236}">
                <a16:creationId xmlns:a16="http://schemas.microsoft.com/office/drawing/2014/main" id="{91C9EFD6-2F8C-544D-A8AD-B4163BD38D1E}"/>
              </a:ext>
            </a:extLst>
          </p:cNvPr>
          <p:cNvSpPr>
            <a:spLocks noGrp="1"/>
          </p:cNvSpPr>
          <p:nvPr>
            <p:ph idx="1"/>
          </p:nvPr>
        </p:nvSpPr>
        <p:spPr>
          <a:xfrm>
            <a:off x="0" y="252997"/>
            <a:ext cx="12192000" cy="1218384"/>
          </a:xfrm>
        </p:spPr>
        <p:txBody>
          <a:bodyPr anchor="t">
            <a:normAutofit/>
          </a:bodyPr>
          <a:lstStyle/>
          <a:p>
            <a:r>
              <a:rPr lang="en-US" sz="2400"/>
              <a:t>Next, in the Preview and Create page I can see the details of my alarm. I click on </a:t>
            </a:r>
            <a:r>
              <a:rPr lang="en-US" sz="2400" b="1" i="1">
                <a:solidFill>
                  <a:schemeClr val="accent1">
                    <a:lumMod val="60000"/>
                    <a:lumOff val="40000"/>
                  </a:schemeClr>
                </a:solidFill>
              </a:rPr>
              <a:t>Create alarm</a:t>
            </a:r>
            <a:r>
              <a:rPr lang="en-US" sz="2400"/>
              <a:t>.</a:t>
            </a:r>
          </a:p>
        </p:txBody>
      </p:sp>
    </p:spTree>
    <p:extLst>
      <p:ext uri="{BB962C8B-B14F-4D97-AF65-F5344CB8AC3E}">
        <p14:creationId xmlns:p14="http://schemas.microsoft.com/office/powerpoint/2010/main" val="7938007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DA8332C-3266-A043-858B-EAFF78E02E60}"/>
              </a:ext>
            </a:extLst>
          </p:cNvPr>
          <p:cNvPicPr>
            <a:picLocks noChangeAspect="1"/>
          </p:cNvPicPr>
          <p:nvPr/>
        </p:nvPicPr>
        <p:blipFill>
          <a:blip r:embed="rId2"/>
          <a:stretch>
            <a:fillRect/>
          </a:stretch>
        </p:blipFill>
        <p:spPr>
          <a:xfrm>
            <a:off x="68207" y="1614732"/>
            <a:ext cx="12006653" cy="5111929"/>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2549708" y="3785121"/>
            <a:ext cx="593493" cy="2472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3250784" y="158615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380019" y="3286891"/>
            <a:ext cx="1110680" cy="22786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239028" y="1834851"/>
            <a:ext cx="1784124" cy="22786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2362384" y="4118325"/>
            <a:ext cx="860208"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a:off x="12910550" y="239518"/>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2517978" y="4474603"/>
            <a:ext cx="540736" cy="2472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24172" y="2409055"/>
            <a:ext cx="337287" cy="16447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13184014" y="25299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13034347" y="63800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16200000">
            <a:off x="13077523" y="92042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F954B294-C334-1F46-BC97-C81A371EFE85}"/>
              </a:ext>
            </a:extLst>
          </p:cNvPr>
          <p:cNvSpPr/>
          <p:nvPr/>
        </p:nvSpPr>
        <p:spPr>
          <a:xfrm>
            <a:off x="2020226" y="254737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4AF557F8-C034-8F49-AE72-A5BAD410F8C0}"/>
              </a:ext>
            </a:extLst>
          </p:cNvPr>
          <p:cNvSpPr>
            <a:spLocks noGrp="1"/>
          </p:cNvSpPr>
          <p:nvPr>
            <p:ph idx="1"/>
          </p:nvPr>
        </p:nvSpPr>
        <p:spPr>
          <a:xfrm>
            <a:off x="0" y="252997"/>
            <a:ext cx="12192000" cy="1218384"/>
          </a:xfrm>
        </p:spPr>
        <p:txBody>
          <a:bodyPr anchor="t">
            <a:normAutofit/>
          </a:bodyPr>
          <a:lstStyle/>
          <a:p>
            <a:r>
              <a:rPr lang="en-US" sz="2400"/>
              <a:t>I’m notified I have successfully created the alarm, and I can see it now in the </a:t>
            </a:r>
            <a:r>
              <a:rPr lang="en-US" sz="2400" b="1" i="1">
                <a:solidFill>
                  <a:schemeClr val="accent1">
                    <a:lumMod val="60000"/>
                    <a:lumOff val="40000"/>
                  </a:schemeClr>
                </a:solidFill>
              </a:rPr>
              <a:t>Alarms</a:t>
            </a:r>
            <a:r>
              <a:rPr lang="en-US" sz="2400"/>
              <a:t> section. Next I click on my alarm: </a:t>
            </a:r>
            <a:r>
              <a:rPr lang="en-US" sz="2400" b="1" i="1">
                <a:solidFill>
                  <a:schemeClr val="accent1">
                    <a:lumMod val="60000"/>
                    <a:lumOff val="40000"/>
                  </a:schemeClr>
                </a:solidFill>
              </a:rPr>
              <a:t>Netw211EC2NetworkIn</a:t>
            </a:r>
            <a:r>
              <a:rPr lang="en-US" sz="2400"/>
              <a:t>.</a:t>
            </a:r>
          </a:p>
        </p:txBody>
      </p:sp>
    </p:spTree>
    <p:extLst>
      <p:ext uri="{BB962C8B-B14F-4D97-AF65-F5344CB8AC3E}">
        <p14:creationId xmlns:p14="http://schemas.microsoft.com/office/powerpoint/2010/main" val="23655504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CF66D92-AD41-024E-9B85-FB1CEE6AE7AA}"/>
              </a:ext>
            </a:extLst>
          </p:cNvPr>
          <p:cNvPicPr>
            <a:picLocks noChangeAspect="1"/>
          </p:cNvPicPr>
          <p:nvPr/>
        </p:nvPicPr>
        <p:blipFill>
          <a:blip r:embed="rId2"/>
          <a:stretch>
            <a:fillRect/>
          </a:stretch>
        </p:blipFill>
        <p:spPr>
          <a:xfrm>
            <a:off x="68207" y="1822174"/>
            <a:ext cx="12036234" cy="4995896"/>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1094335" y="2678800"/>
            <a:ext cx="856286" cy="26744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10800000">
            <a:off x="11369737" y="294624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350438" y="3872633"/>
            <a:ext cx="1838366" cy="4290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8DC88A8E-A480-DE44-BE52-EB58765261C3}"/>
              </a:ext>
            </a:extLst>
          </p:cNvPr>
          <p:cNvSpPr/>
          <p:nvPr/>
        </p:nvSpPr>
        <p:spPr>
          <a:xfrm rot="5400000">
            <a:off x="3398688" y="372455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B97D83AC-9742-364C-BBD6-E02F3CD287B0}"/>
              </a:ext>
            </a:extLst>
          </p:cNvPr>
          <p:cNvSpPr>
            <a:spLocks noGrp="1"/>
          </p:cNvSpPr>
          <p:nvPr>
            <p:ph idx="1"/>
          </p:nvPr>
        </p:nvSpPr>
        <p:spPr>
          <a:xfrm>
            <a:off x="0" y="252997"/>
            <a:ext cx="12192000" cy="1218384"/>
          </a:xfrm>
        </p:spPr>
        <p:txBody>
          <a:bodyPr anchor="t">
            <a:normAutofit/>
          </a:bodyPr>
          <a:lstStyle/>
          <a:p>
            <a:r>
              <a:rPr lang="en-US" sz="2400"/>
              <a:t>Next I click on </a:t>
            </a:r>
            <a:r>
              <a:rPr lang="en-US" sz="2400" b="1" i="1">
                <a:solidFill>
                  <a:schemeClr val="accent1">
                    <a:lumMod val="60000"/>
                    <a:lumOff val="40000"/>
                  </a:schemeClr>
                </a:solidFill>
              </a:rPr>
              <a:t>View in metrics</a:t>
            </a:r>
            <a:r>
              <a:rPr lang="en-US" sz="2400"/>
              <a:t> at the top right of the page.</a:t>
            </a:r>
          </a:p>
        </p:txBody>
      </p:sp>
    </p:spTree>
    <p:extLst>
      <p:ext uri="{BB962C8B-B14F-4D97-AF65-F5344CB8AC3E}">
        <p14:creationId xmlns:p14="http://schemas.microsoft.com/office/powerpoint/2010/main" val="2051332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BC656D1-A003-8545-ABB9-7CD8044EA8A0}"/>
              </a:ext>
            </a:extLst>
          </p:cNvPr>
          <p:cNvPicPr>
            <a:picLocks noChangeAspect="1"/>
          </p:cNvPicPr>
          <p:nvPr/>
        </p:nvPicPr>
        <p:blipFill>
          <a:blip r:embed="rId2"/>
          <a:stretch>
            <a:fillRect/>
          </a:stretch>
        </p:blipFill>
        <p:spPr>
          <a:xfrm>
            <a:off x="112407" y="1745264"/>
            <a:ext cx="11980202" cy="5005061"/>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2549708" y="3785121"/>
            <a:ext cx="593493" cy="2472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2537877" y="44024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2549708" y="2774975"/>
            <a:ext cx="1621744" cy="3195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2362384" y="3514752"/>
            <a:ext cx="1392661"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2362384" y="4118325"/>
            <a:ext cx="860208"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a:off x="12910550" y="239518"/>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916238" y="3986392"/>
            <a:ext cx="639537" cy="13193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2315662" y="2278899"/>
            <a:ext cx="444429"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13184014" y="25299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13034347" y="63800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16200000">
            <a:off x="13077523" y="92042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3" name="Content Placeholder 2">
            <a:extLst>
              <a:ext uri="{FF2B5EF4-FFF2-40B4-BE49-F238E27FC236}">
                <a16:creationId xmlns:a16="http://schemas.microsoft.com/office/drawing/2014/main" id="{ED57810F-FBFD-A143-AD64-D5938F6F6F2B}"/>
              </a:ext>
            </a:extLst>
          </p:cNvPr>
          <p:cNvSpPr>
            <a:spLocks noGrp="1"/>
          </p:cNvSpPr>
          <p:nvPr>
            <p:ph idx="1"/>
          </p:nvPr>
        </p:nvSpPr>
        <p:spPr>
          <a:xfrm>
            <a:off x="0" y="252997"/>
            <a:ext cx="12192000" cy="1218384"/>
          </a:xfrm>
        </p:spPr>
        <p:txBody>
          <a:bodyPr anchor="t">
            <a:normAutofit/>
          </a:bodyPr>
          <a:lstStyle/>
          <a:p>
            <a:r>
              <a:rPr lang="en-US" sz="2400"/>
              <a:t>I can see a visual representation of network activity of my instance from here. </a:t>
            </a:r>
          </a:p>
        </p:txBody>
      </p:sp>
    </p:spTree>
    <p:extLst>
      <p:ext uri="{BB962C8B-B14F-4D97-AF65-F5344CB8AC3E}">
        <p14:creationId xmlns:p14="http://schemas.microsoft.com/office/powerpoint/2010/main" val="27679559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8902F7C-E92D-374D-B592-0613932697B7}"/>
              </a:ext>
            </a:extLst>
          </p:cNvPr>
          <p:cNvPicPr>
            <a:picLocks noChangeAspect="1"/>
          </p:cNvPicPr>
          <p:nvPr/>
        </p:nvPicPr>
        <p:blipFill>
          <a:blip r:embed="rId2"/>
          <a:stretch>
            <a:fillRect/>
          </a:stretch>
        </p:blipFill>
        <p:spPr>
          <a:xfrm>
            <a:off x="68206" y="1703851"/>
            <a:ext cx="12000737" cy="5005062"/>
          </a:xfrm>
          <a:prstGeom prst="rect">
            <a:avLst/>
          </a:prstGeom>
        </p:spPr>
      </p:pic>
      <p:sp>
        <p:nvSpPr>
          <p:cNvPr id="9" name="Arrow: Curved Down 8">
            <a:extLst>
              <a:ext uri="{FF2B5EF4-FFF2-40B4-BE49-F238E27FC236}">
                <a16:creationId xmlns:a16="http://schemas.microsoft.com/office/drawing/2014/main" id="{033E37A5-8828-3E4B-B8CF-907420F73781}"/>
              </a:ext>
            </a:extLst>
          </p:cNvPr>
          <p:cNvSpPr/>
          <p:nvPr/>
        </p:nvSpPr>
        <p:spPr>
          <a:xfrm rot="19171977">
            <a:off x="6133543" y="3068777"/>
            <a:ext cx="4410094" cy="1372546"/>
          </a:xfrm>
          <a:prstGeom prst="curvedDownArrow">
            <a:avLst>
              <a:gd name="adj1" fmla="val 20041"/>
              <a:gd name="adj2" fmla="val 50788"/>
              <a:gd name="adj3" fmla="val 4104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Down 7">
            <a:extLst>
              <a:ext uri="{FF2B5EF4-FFF2-40B4-BE49-F238E27FC236}">
                <a16:creationId xmlns:a16="http://schemas.microsoft.com/office/drawing/2014/main" id="{58B1B181-5762-8542-AB4B-4FF235F2F9BB}"/>
              </a:ext>
            </a:extLst>
          </p:cNvPr>
          <p:cNvSpPr/>
          <p:nvPr/>
        </p:nvSpPr>
        <p:spPr>
          <a:xfrm>
            <a:off x="12537877" y="44024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2980031" y="2700910"/>
            <a:ext cx="1621744" cy="3195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a16="http://schemas.microsoft.com/office/drawing/2014/main" id="{5508F052-563B-D942-A795-DFB5AE458B09}"/>
              </a:ext>
            </a:extLst>
          </p:cNvPr>
          <p:cNvPicPr>
            <a:picLocks noChangeAspect="1"/>
          </p:cNvPicPr>
          <p:nvPr/>
        </p:nvPicPr>
        <p:blipFill>
          <a:blip r:embed="rId3"/>
          <a:stretch>
            <a:fillRect/>
          </a:stretch>
        </p:blipFill>
        <p:spPr>
          <a:xfrm>
            <a:off x="3620684" y="4786165"/>
            <a:ext cx="5525682" cy="1827911"/>
          </a:xfrm>
          <a:prstGeom prst="rect">
            <a:avLst/>
          </a:prstGeom>
        </p:spPr>
      </p:pic>
      <p:sp>
        <p:nvSpPr>
          <p:cNvPr id="12" name="Rectangle 11">
            <a:extLst>
              <a:ext uri="{FF2B5EF4-FFF2-40B4-BE49-F238E27FC236}">
                <a16:creationId xmlns:a16="http://schemas.microsoft.com/office/drawing/2014/main" id="{2641A433-209B-D642-9FF9-486FDDF04894}"/>
              </a:ext>
            </a:extLst>
          </p:cNvPr>
          <p:cNvSpPr/>
          <p:nvPr/>
        </p:nvSpPr>
        <p:spPr>
          <a:xfrm>
            <a:off x="12362384" y="3514752"/>
            <a:ext cx="1392661"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2362384" y="4118325"/>
            <a:ext cx="860208"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a:off x="12910550" y="239518"/>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2517978" y="4474603"/>
            <a:ext cx="540736" cy="2472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2315662" y="2278899"/>
            <a:ext cx="444429"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13184014" y="25299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13034347" y="63800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16200000">
            <a:off x="13077523" y="92042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7" name="Rectangle 6">
            <a:extLst>
              <a:ext uri="{FF2B5EF4-FFF2-40B4-BE49-F238E27FC236}">
                <a16:creationId xmlns:a16="http://schemas.microsoft.com/office/drawing/2014/main" id="{5930181B-5DEC-374A-8F82-6A438DDCED55}"/>
              </a:ext>
            </a:extLst>
          </p:cNvPr>
          <p:cNvSpPr/>
          <p:nvPr/>
        </p:nvSpPr>
        <p:spPr>
          <a:xfrm>
            <a:off x="5562736" y="4785171"/>
            <a:ext cx="2429981" cy="20214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2">
            <a:extLst>
              <a:ext uri="{FF2B5EF4-FFF2-40B4-BE49-F238E27FC236}">
                <a16:creationId xmlns:a16="http://schemas.microsoft.com/office/drawing/2014/main" id="{5D56943A-6D7C-2F4A-BE43-07ADDE669FF1}"/>
              </a:ext>
            </a:extLst>
          </p:cNvPr>
          <p:cNvSpPr>
            <a:spLocks noGrp="1"/>
          </p:cNvSpPr>
          <p:nvPr>
            <p:ph idx="1"/>
          </p:nvPr>
        </p:nvSpPr>
        <p:spPr>
          <a:xfrm>
            <a:off x="0" y="252997"/>
            <a:ext cx="12192000" cy="1218384"/>
          </a:xfrm>
        </p:spPr>
        <p:txBody>
          <a:bodyPr anchor="t">
            <a:normAutofit/>
          </a:bodyPr>
          <a:lstStyle/>
          <a:p>
            <a:r>
              <a:rPr lang="en-US" sz="2400"/>
              <a:t>I want to test the alarm and monitoring of my instance so I ping it with 1500 bytes of data continuously and observe the results. I can see the graph rise up after a few minutes.</a:t>
            </a:r>
          </a:p>
        </p:txBody>
      </p:sp>
    </p:spTree>
    <p:extLst>
      <p:ext uri="{BB962C8B-B14F-4D97-AF65-F5344CB8AC3E}">
        <p14:creationId xmlns:p14="http://schemas.microsoft.com/office/powerpoint/2010/main" val="28341546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D9A8642-1DE3-CD46-B6FB-D697D20FDFE4}"/>
              </a:ext>
            </a:extLst>
          </p:cNvPr>
          <p:cNvPicPr>
            <a:picLocks noChangeAspect="1"/>
          </p:cNvPicPr>
          <p:nvPr/>
        </p:nvPicPr>
        <p:blipFill>
          <a:blip r:embed="rId2"/>
          <a:stretch>
            <a:fillRect/>
          </a:stretch>
        </p:blipFill>
        <p:spPr>
          <a:xfrm>
            <a:off x="3339943" y="1527348"/>
            <a:ext cx="5475119" cy="5214400"/>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6992875" y="130326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3542012" y="1568757"/>
            <a:ext cx="3226063" cy="19425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7" name="Content Placeholder 2">
            <a:extLst>
              <a:ext uri="{FF2B5EF4-FFF2-40B4-BE49-F238E27FC236}">
                <a16:creationId xmlns:a16="http://schemas.microsoft.com/office/drawing/2014/main" id="{942FC523-35F9-0143-95B8-C3E01AB43E68}"/>
              </a:ext>
            </a:extLst>
          </p:cNvPr>
          <p:cNvSpPr>
            <a:spLocks noGrp="1"/>
          </p:cNvSpPr>
          <p:nvPr>
            <p:ph idx="1"/>
          </p:nvPr>
        </p:nvSpPr>
        <p:spPr>
          <a:xfrm>
            <a:off x="0" y="252997"/>
            <a:ext cx="12192000" cy="1218384"/>
          </a:xfrm>
        </p:spPr>
        <p:txBody>
          <a:bodyPr anchor="t">
            <a:normAutofit/>
          </a:bodyPr>
          <a:lstStyle/>
          <a:p>
            <a:r>
              <a:rPr lang="en-US" sz="2400"/>
              <a:t>I’m also sent an alarm email notification from the alarm </a:t>
            </a:r>
            <a:r>
              <a:rPr lang="en-US" sz="2400" b="1" i="1">
                <a:solidFill>
                  <a:schemeClr val="accent1">
                    <a:lumMod val="60000"/>
                    <a:lumOff val="40000"/>
                  </a:schemeClr>
                </a:solidFill>
              </a:rPr>
              <a:t>Netw211EC2NetworkIn</a:t>
            </a:r>
            <a:r>
              <a:rPr lang="en-US" sz="2400"/>
              <a:t>.</a:t>
            </a:r>
          </a:p>
        </p:txBody>
      </p:sp>
    </p:spTree>
    <p:extLst>
      <p:ext uri="{BB962C8B-B14F-4D97-AF65-F5344CB8AC3E}">
        <p14:creationId xmlns:p14="http://schemas.microsoft.com/office/powerpoint/2010/main" val="2517210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887422"/>
            <a:ext cx="12192000" cy="1230900"/>
          </a:xfrm>
        </p:spPr>
        <p:txBody>
          <a:bodyPr anchor="t">
            <a:normAutofit fontScale="92500" lnSpcReduction="10000"/>
          </a:bodyPr>
          <a:lstStyle/>
          <a:p>
            <a:r>
              <a:rPr lang="en-US" sz="2600"/>
              <a:t>I am brought back to the Instances page, which shows the details of my newly created instance.  To bring up more information on my instance, I click on the blue link under </a:t>
            </a:r>
            <a:r>
              <a:rPr lang="en-US" sz="2600" b="1" i="1">
                <a:solidFill>
                  <a:schemeClr val="accent1">
                    <a:lumMod val="60000"/>
                    <a:lumOff val="40000"/>
                  </a:schemeClr>
                </a:solidFill>
              </a:rPr>
              <a:t>Instance ID</a:t>
            </a:r>
            <a:r>
              <a:rPr lang="en-US" sz="2600"/>
              <a:t> as shown below.</a:t>
            </a:r>
          </a:p>
          <a:p>
            <a:endParaRPr lang="en-US"/>
          </a:p>
        </p:txBody>
      </p:sp>
      <p:pic>
        <p:nvPicPr>
          <p:cNvPr id="4" name="Picture 4">
            <a:extLst>
              <a:ext uri="{FF2B5EF4-FFF2-40B4-BE49-F238E27FC236}">
                <a16:creationId xmlns:a16="http://schemas.microsoft.com/office/drawing/2014/main" id="{28B54CAB-9D7F-C14E-B940-C79CCF196A2C}"/>
              </a:ext>
            </a:extLst>
          </p:cNvPr>
          <p:cNvPicPr>
            <a:picLocks noChangeAspect="1"/>
          </p:cNvPicPr>
          <p:nvPr/>
        </p:nvPicPr>
        <p:blipFill>
          <a:blip r:embed="rId2"/>
          <a:stretch>
            <a:fillRect/>
          </a:stretch>
        </p:blipFill>
        <p:spPr>
          <a:xfrm>
            <a:off x="80390" y="2669921"/>
            <a:ext cx="12031220" cy="1978082"/>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2283634" y="4226914"/>
            <a:ext cx="810512" cy="21611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flipV="1">
            <a:off x="2431537" y="4443028"/>
            <a:ext cx="445104" cy="756573"/>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6DEA4CF7-62D6-5A42-8CE6-1CE6B425528C}"/>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40575192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1556B38-8891-7E46-87A4-1749420FA53B}"/>
              </a:ext>
            </a:extLst>
          </p:cNvPr>
          <p:cNvPicPr>
            <a:picLocks noChangeAspect="1"/>
          </p:cNvPicPr>
          <p:nvPr/>
        </p:nvPicPr>
        <p:blipFill>
          <a:blip r:embed="rId2"/>
          <a:stretch>
            <a:fillRect/>
          </a:stretch>
        </p:blipFill>
        <p:spPr>
          <a:xfrm>
            <a:off x="68207" y="1709767"/>
            <a:ext cx="12048066" cy="5108303"/>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557674" y="3033770"/>
            <a:ext cx="205509" cy="13728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1209714" y="1453778"/>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494590" y="1721890"/>
            <a:ext cx="505240" cy="18902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D26BCE51-EA81-904B-B4AD-EA23DE5F4F5D}"/>
              </a:ext>
            </a:extLst>
          </p:cNvPr>
          <p:cNvSpPr/>
          <p:nvPr/>
        </p:nvSpPr>
        <p:spPr>
          <a:xfrm rot="16200000">
            <a:off x="151871" y="2868494"/>
            <a:ext cx="299911" cy="467238"/>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BCAF7E4-983A-7F4A-88A1-A8C5C6B6ECFE}"/>
              </a:ext>
            </a:extLst>
          </p:cNvPr>
          <p:cNvSpPr>
            <a:spLocks noGrp="1"/>
          </p:cNvSpPr>
          <p:nvPr>
            <p:ph idx="1"/>
          </p:nvPr>
        </p:nvSpPr>
        <p:spPr>
          <a:xfrm>
            <a:off x="0" y="252997"/>
            <a:ext cx="12192000" cy="1218384"/>
          </a:xfrm>
        </p:spPr>
        <p:txBody>
          <a:bodyPr anchor="t">
            <a:normAutofit/>
          </a:bodyPr>
          <a:lstStyle/>
          <a:p>
            <a:r>
              <a:rPr lang="en-US" sz="2400"/>
              <a:t>Now I want to observe Cloudwatch from my EC2 console. I click on </a:t>
            </a:r>
            <a:r>
              <a:rPr lang="en-US" sz="2400" b="1" i="1">
                <a:solidFill>
                  <a:schemeClr val="accent1">
                    <a:lumMod val="60000"/>
                    <a:lumOff val="40000"/>
                  </a:schemeClr>
                </a:solidFill>
              </a:rPr>
              <a:t>Services</a:t>
            </a:r>
            <a:r>
              <a:rPr lang="en-US" sz="2400"/>
              <a:t> at the top, and then click on </a:t>
            </a:r>
            <a:r>
              <a:rPr lang="en-US" sz="2400" b="1" i="1">
                <a:solidFill>
                  <a:schemeClr val="accent1">
                    <a:lumMod val="60000"/>
                    <a:lumOff val="40000"/>
                  </a:schemeClr>
                </a:solidFill>
              </a:rPr>
              <a:t>EC2</a:t>
            </a:r>
            <a:r>
              <a:rPr lang="en-US" sz="2400"/>
              <a:t> under Recently visited.</a:t>
            </a:r>
          </a:p>
        </p:txBody>
      </p:sp>
    </p:spTree>
    <p:extLst>
      <p:ext uri="{BB962C8B-B14F-4D97-AF65-F5344CB8AC3E}">
        <p14:creationId xmlns:p14="http://schemas.microsoft.com/office/powerpoint/2010/main" val="221711067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D959610-1458-174C-A9BB-2E08AFB3DE36}"/>
              </a:ext>
            </a:extLst>
          </p:cNvPr>
          <p:cNvPicPr>
            <a:picLocks noChangeAspect="1"/>
          </p:cNvPicPr>
          <p:nvPr/>
        </p:nvPicPr>
        <p:blipFill>
          <a:blip r:embed="rId2"/>
          <a:stretch>
            <a:fillRect/>
          </a:stretch>
        </p:blipFill>
        <p:spPr>
          <a:xfrm>
            <a:off x="68207" y="1674270"/>
            <a:ext cx="12059899" cy="5099721"/>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a:off x="6509321" y="346702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180862" y="4210025"/>
            <a:ext cx="10787507" cy="256396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180863" y="2774975"/>
            <a:ext cx="1025861" cy="19493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52059" y="3130167"/>
            <a:ext cx="551963" cy="14146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9" name="Content Placeholder 2">
            <a:extLst>
              <a:ext uri="{FF2B5EF4-FFF2-40B4-BE49-F238E27FC236}">
                <a16:creationId xmlns:a16="http://schemas.microsoft.com/office/drawing/2014/main" id="{F271CF11-1413-7E47-B38F-6C946F0FEF88}"/>
              </a:ext>
            </a:extLst>
          </p:cNvPr>
          <p:cNvSpPr>
            <a:spLocks noGrp="1"/>
          </p:cNvSpPr>
          <p:nvPr>
            <p:ph idx="1"/>
          </p:nvPr>
        </p:nvSpPr>
        <p:spPr>
          <a:xfrm>
            <a:off x="0" y="252997"/>
            <a:ext cx="12192000" cy="1218384"/>
          </a:xfrm>
        </p:spPr>
        <p:txBody>
          <a:bodyPr anchor="t">
            <a:normAutofit/>
          </a:bodyPr>
          <a:lstStyle/>
          <a:p>
            <a:r>
              <a:rPr lang="en-US" sz="2400"/>
              <a:t>I can observe a multitude of monitoring metrics of my instance from here.</a:t>
            </a:r>
          </a:p>
        </p:txBody>
      </p:sp>
    </p:spTree>
    <p:extLst>
      <p:ext uri="{BB962C8B-B14F-4D97-AF65-F5344CB8AC3E}">
        <p14:creationId xmlns:p14="http://schemas.microsoft.com/office/powerpoint/2010/main" val="41019815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5DBE219-19F6-5443-B18A-5D6FF646D0B1}"/>
              </a:ext>
            </a:extLst>
          </p:cNvPr>
          <p:cNvPicPr>
            <a:picLocks noChangeAspect="1"/>
          </p:cNvPicPr>
          <p:nvPr/>
        </p:nvPicPr>
        <p:blipFill>
          <a:blip r:embed="rId2"/>
          <a:stretch>
            <a:fillRect/>
          </a:stretch>
        </p:blipFill>
        <p:spPr>
          <a:xfrm>
            <a:off x="68207" y="1739349"/>
            <a:ext cx="12036234" cy="5028726"/>
          </a:xfrm>
          <a:prstGeom prst="rect">
            <a:avLst/>
          </a:prstGeom>
        </p:spPr>
      </p:pic>
      <p:sp>
        <p:nvSpPr>
          <p:cNvPr id="6" name="Rectangle 5">
            <a:extLst>
              <a:ext uri="{FF2B5EF4-FFF2-40B4-BE49-F238E27FC236}">
                <a16:creationId xmlns:a16="http://schemas.microsoft.com/office/drawing/2014/main" id="{A6F3ED4C-FCCF-1A49-A0CC-790589EB18BD}"/>
              </a:ext>
            </a:extLst>
          </p:cNvPr>
          <p:cNvSpPr/>
          <p:nvPr/>
        </p:nvSpPr>
        <p:spPr>
          <a:xfrm>
            <a:off x="7018108" y="5733050"/>
            <a:ext cx="4192995" cy="93445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9" name="Content Placeholder 2">
            <a:extLst>
              <a:ext uri="{FF2B5EF4-FFF2-40B4-BE49-F238E27FC236}">
                <a16:creationId xmlns:a16="http://schemas.microsoft.com/office/drawing/2014/main" id="{DCF5B8FA-1A52-C544-986E-97A723C7A11A}"/>
              </a:ext>
            </a:extLst>
          </p:cNvPr>
          <p:cNvSpPr>
            <a:spLocks noGrp="1"/>
          </p:cNvSpPr>
          <p:nvPr>
            <p:ph idx="1"/>
          </p:nvPr>
        </p:nvSpPr>
        <p:spPr>
          <a:xfrm>
            <a:off x="0" y="252997"/>
            <a:ext cx="12192000" cy="1218384"/>
          </a:xfrm>
        </p:spPr>
        <p:txBody>
          <a:bodyPr anchor="t">
            <a:normAutofit/>
          </a:bodyPr>
          <a:lstStyle/>
          <a:p>
            <a:r>
              <a:rPr lang="en-US" sz="2400"/>
              <a:t>Now its time to remove all the resources I have created. I start with stopping my terminal from pinging my VM by pressing Ctrl+C.</a:t>
            </a:r>
          </a:p>
        </p:txBody>
      </p:sp>
    </p:spTree>
    <p:extLst>
      <p:ext uri="{BB962C8B-B14F-4D97-AF65-F5344CB8AC3E}">
        <p14:creationId xmlns:p14="http://schemas.microsoft.com/office/powerpoint/2010/main" val="141922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7B3F4AF-4BBF-624F-A45D-D1AE6C57EDD7}"/>
              </a:ext>
            </a:extLst>
          </p:cNvPr>
          <p:cNvPicPr>
            <a:picLocks noChangeAspect="1"/>
          </p:cNvPicPr>
          <p:nvPr/>
        </p:nvPicPr>
        <p:blipFill>
          <a:blip r:embed="rId2"/>
          <a:stretch>
            <a:fillRect/>
          </a:stretch>
        </p:blipFill>
        <p:spPr>
          <a:xfrm>
            <a:off x="68207" y="1745265"/>
            <a:ext cx="12036234" cy="4999146"/>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1213001" y="147729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532211" y="3029369"/>
            <a:ext cx="514947" cy="16565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499197" y="1757097"/>
            <a:ext cx="435555" cy="16565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C2C16B9A-FC17-2E4D-82AB-C07F79CFFC60}"/>
              </a:ext>
            </a:extLst>
          </p:cNvPr>
          <p:cNvSpPr/>
          <p:nvPr/>
        </p:nvSpPr>
        <p:spPr>
          <a:xfrm rot="5400000">
            <a:off x="1282832" y="274956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57DC9B89-F6B4-A74D-B1F4-B5FDDA51315D}"/>
              </a:ext>
            </a:extLst>
          </p:cNvPr>
          <p:cNvSpPr>
            <a:spLocks noGrp="1"/>
          </p:cNvSpPr>
          <p:nvPr>
            <p:ph idx="1"/>
          </p:nvPr>
        </p:nvSpPr>
        <p:spPr>
          <a:xfrm>
            <a:off x="0" y="252997"/>
            <a:ext cx="12192000" cy="1218384"/>
          </a:xfrm>
        </p:spPr>
        <p:txBody>
          <a:bodyPr anchor="t">
            <a:normAutofit/>
          </a:bodyPr>
          <a:lstStyle/>
          <a:p>
            <a:r>
              <a:rPr lang="en-US" sz="2400"/>
              <a:t>Next I click on </a:t>
            </a:r>
            <a:r>
              <a:rPr lang="en-US" sz="2400" b="1" i="1">
                <a:solidFill>
                  <a:schemeClr val="accent1">
                    <a:lumMod val="60000"/>
                    <a:lumOff val="40000"/>
                  </a:schemeClr>
                </a:solidFill>
              </a:rPr>
              <a:t>Services</a:t>
            </a:r>
            <a:r>
              <a:rPr lang="en-US" sz="2400"/>
              <a:t>, and then click on </a:t>
            </a:r>
            <a:r>
              <a:rPr lang="en-US" sz="2400" b="1" i="1">
                <a:solidFill>
                  <a:schemeClr val="accent1">
                    <a:lumMod val="60000"/>
                    <a:lumOff val="40000"/>
                  </a:schemeClr>
                </a:solidFill>
              </a:rPr>
              <a:t>CloudWatch</a:t>
            </a:r>
            <a:r>
              <a:rPr lang="en-US" sz="2400"/>
              <a:t> under the Recently visited section.</a:t>
            </a:r>
          </a:p>
        </p:txBody>
      </p:sp>
    </p:spTree>
    <p:extLst>
      <p:ext uri="{BB962C8B-B14F-4D97-AF65-F5344CB8AC3E}">
        <p14:creationId xmlns:p14="http://schemas.microsoft.com/office/powerpoint/2010/main" val="4844850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F7FBFED-F82C-4447-878F-8E7E09871279}"/>
              </a:ext>
            </a:extLst>
          </p:cNvPr>
          <p:cNvPicPr>
            <a:picLocks noChangeAspect="1"/>
          </p:cNvPicPr>
          <p:nvPr/>
        </p:nvPicPr>
        <p:blipFill>
          <a:blip r:embed="rId2"/>
          <a:stretch>
            <a:fillRect/>
          </a:stretch>
        </p:blipFill>
        <p:spPr>
          <a:xfrm>
            <a:off x="68207" y="1614732"/>
            <a:ext cx="12048066" cy="5159259"/>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0807323" y="2829404"/>
            <a:ext cx="291373" cy="14672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16200000">
            <a:off x="10252878" y="254013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391851" y="3053034"/>
            <a:ext cx="1057435" cy="19493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0797460" y="2302565"/>
            <a:ext cx="433062" cy="14672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75728" y="2302565"/>
            <a:ext cx="433062" cy="14672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0" name="Content Placeholder 2">
            <a:extLst>
              <a:ext uri="{FF2B5EF4-FFF2-40B4-BE49-F238E27FC236}">
                <a16:creationId xmlns:a16="http://schemas.microsoft.com/office/drawing/2014/main" id="{AD373E66-DA33-E145-8E3E-DC7587B48B7B}"/>
              </a:ext>
            </a:extLst>
          </p:cNvPr>
          <p:cNvSpPr>
            <a:spLocks noGrp="1"/>
          </p:cNvSpPr>
          <p:nvPr>
            <p:ph idx="1"/>
          </p:nvPr>
        </p:nvSpPr>
        <p:spPr>
          <a:xfrm>
            <a:off x="0" y="252997"/>
            <a:ext cx="12192000" cy="1218384"/>
          </a:xfrm>
        </p:spPr>
        <p:txBody>
          <a:bodyPr anchor="t">
            <a:normAutofit/>
          </a:bodyPr>
          <a:lstStyle/>
          <a:p>
            <a:r>
              <a:rPr lang="en-US" sz="2400"/>
              <a:t>I select the alarm I created, and click on </a:t>
            </a:r>
            <a:r>
              <a:rPr lang="en-US" sz="2400" b="1" i="1">
                <a:solidFill>
                  <a:schemeClr val="accent1">
                    <a:lumMod val="60000"/>
                    <a:lumOff val="40000"/>
                  </a:schemeClr>
                </a:solidFill>
              </a:rPr>
              <a:t>Delete</a:t>
            </a:r>
            <a:r>
              <a:rPr lang="en-US" sz="2400"/>
              <a:t> from the </a:t>
            </a:r>
            <a:r>
              <a:rPr lang="en-US" sz="2400" b="1" i="1">
                <a:solidFill>
                  <a:schemeClr val="accent1">
                    <a:lumMod val="60000"/>
                    <a:lumOff val="40000"/>
                  </a:schemeClr>
                </a:solidFill>
              </a:rPr>
              <a:t>Actions</a:t>
            </a:r>
            <a:r>
              <a:rPr lang="en-US" sz="2400"/>
              <a:t> menu.</a:t>
            </a:r>
          </a:p>
        </p:txBody>
      </p:sp>
    </p:spTree>
    <p:extLst>
      <p:ext uri="{BB962C8B-B14F-4D97-AF65-F5344CB8AC3E}">
        <p14:creationId xmlns:p14="http://schemas.microsoft.com/office/powerpoint/2010/main" val="39445793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A7439D0-F773-7045-9F15-39620D158A45}"/>
              </a:ext>
            </a:extLst>
          </p:cNvPr>
          <p:cNvPicPr>
            <a:picLocks noChangeAspect="1"/>
          </p:cNvPicPr>
          <p:nvPr/>
        </p:nvPicPr>
        <p:blipFill>
          <a:blip r:embed="rId2"/>
          <a:stretch>
            <a:fillRect/>
          </a:stretch>
        </p:blipFill>
        <p:spPr>
          <a:xfrm>
            <a:off x="68207" y="1757097"/>
            <a:ext cx="12053982" cy="5016894"/>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3422353" y="183221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251855" y="2011384"/>
            <a:ext cx="1960614" cy="36690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0" name="Content Placeholder 2">
            <a:extLst>
              <a:ext uri="{FF2B5EF4-FFF2-40B4-BE49-F238E27FC236}">
                <a16:creationId xmlns:a16="http://schemas.microsoft.com/office/drawing/2014/main" id="{9C8AF041-BDA2-1149-98B1-F121985FA538}"/>
              </a:ext>
            </a:extLst>
          </p:cNvPr>
          <p:cNvSpPr>
            <a:spLocks noGrp="1"/>
          </p:cNvSpPr>
          <p:nvPr>
            <p:ph idx="1"/>
          </p:nvPr>
        </p:nvSpPr>
        <p:spPr>
          <a:xfrm>
            <a:off x="0" y="252997"/>
            <a:ext cx="12192000" cy="1218384"/>
          </a:xfrm>
        </p:spPr>
        <p:txBody>
          <a:bodyPr anchor="t">
            <a:normAutofit/>
          </a:bodyPr>
          <a:lstStyle/>
          <a:p>
            <a:r>
              <a:rPr lang="en-US" sz="2400"/>
              <a:t>I’m notified my alarm was successfully deleted.</a:t>
            </a:r>
          </a:p>
        </p:txBody>
      </p:sp>
    </p:spTree>
    <p:extLst>
      <p:ext uri="{BB962C8B-B14F-4D97-AF65-F5344CB8AC3E}">
        <p14:creationId xmlns:p14="http://schemas.microsoft.com/office/powerpoint/2010/main" val="28503817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206E218-750F-0E46-A16A-E2225DB179D4}"/>
              </a:ext>
            </a:extLst>
          </p:cNvPr>
          <p:cNvPicPr>
            <a:picLocks noChangeAspect="1"/>
          </p:cNvPicPr>
          <p:nvPr/>
        </p:nvPicPr>
        <p:blipFill>
          <a:blip r:embed="rId2"/>
          <a:stretch>
            <a:fillRect/>
          </a:stretch>
        </p:blipFill>
        <p:spPr>
          <a:xfrm>
            <a:off x="68207" y="1703851"/>
            <a:ext cx="12059899" cy="5114219"/>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551759" y="3313045"/>
            <a:ext cx="903614" cy="18396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1708285" y="304240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471531" y="1703851"/>
            <a:ext cx="463221" cy="19523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1CBA06CB-BAA2-DA47-8595-93EC4B232026}"/>
              </a:ext>
            </a:extLst>
          </p:cNvPr>
          <p:cNvSpPr/>
          <p:nvPr/>
        </p:nvSpPr>
        <p:spPr>
          <a:xfrm rot="5400000">
            <a:off x="1191251" y="142697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CF4FF65C-6041-BB40-85B7-593E86F9A9F1}"/>
              </a:ext>
            </a:extLst>
          </p:cNvPr>
          <p:cNvSpPr>
            <a:spLocks noGrp="1"/>
          </p:cNvSpPr>
          <p:nvPr>
            <p:ph idx="1"/>
          </p:nvPr>
        </p:nvSpPr>
        <p:spPr>
          <a:xfrm>
            <a:off x="0" y="252997"/>
            <a:ext cx="12192000" cy="1218384"/>
          </a:xfrm>
        </p:spPr>
        <p:txBody>
          <a:bodyPr anchor="t">
            <a:normAutofit/>
          </a:bodyPr>
          <a:lstStyle/>
          <a:p>
            <a:r>
              <a:rPr lang="en-US" sz="2400"/>
              <a:t>Next I click on </a:t>
            </a:r>
            <a:r>
              <a:rPr lang="en-US" sz="2400" b="1" i="1">
                <a:solidFill>
                  <a:schemeClr val="accent1">
                    <a:lumMod val="60000"/>
                    <a:lumOff val="40000"/>
                  </a:schemeClr>
                </a:solidFill>
              </a:rPr>
              <a:t>Services</a:t>
            </a:r>
            <a:r>
              <a:rPr lang="en-US" sz="2400"/>
              <a:t>, and then click on </a:t>
            </a:r>
            <a:r>
              <a:rPr lang="en-US" sz="2400" b="1" i="1">
                <a:solidFill>
                  <a:schemeClr val="accent1">
                    <a:lumMod val="60000"/>
                    <a:lumOff val="40000"/>
                  </a:schemeClr>
                </a:solidFill>
              </a:rPr>
              <a:t>Simple Notification Services</a:t>
            </a:r>
            <a:r>
              <a:rPr lang="en-US" sz="2400"/>
              <a:t> under the Recently visited section.</a:t>
            </a:r>
          </a:p>
        </p:txBody>
      </p:sp>
    </p:spTree>
    <p:extLst>
      <p:ext uri="{BB962C8B-B14F-4D97-AF65-F5344CB8AC3E}">
        <p14:creationId xmlns:p14="http://schemas.microsoft.com/office/powerpoint/2010/main" val="26562175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0A6CF3A-DA9C-CB43-A4DB-42085BCF2DAC}"/>
              </a:ext>
            </a:extLst>
          </p:cNvPr>
          <p:cNvPicPr>
            <a:picLocks noChangeAspect="1"/>
          </p:cNvPicPr>
          <p:nvPr/>
        </p:nvPicPr>
        <p:blipFill>
          <a:blip r:embed="rId2"/>
          <a:stretch>
            <a:fillRect/>
          </a:stretch>
        </p:blipFill>
        <p:spPr>
          <a:xfrm>
            <a:off x="68207" y="1768929"/>
            <a:ext cx="12053982" cy="4999146"/>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9846028" y="2448071"/>
            <a:ext cx="448071" cy="19053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9908950" y="169915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551587" y="3269219"/>
            <a:ext cx="1010106" cy="15978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2362384" y="3514752"/>
            <a:ext cx="1392661"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2362384" y="4118325"/>
            <a:ext cx="860208"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a:off x="12910550" y="239518"/>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12517978" y="4474603"/>
            <a:ext cx="540736" cy="2472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2315662" y="2278899"/>
            <a:ext cx="444429"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13184014" y="25299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13034347" y="63800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16200000">
            <a:off x="13077523" y="92042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3" name="Content Placeholder 2">
            <a:extLst>
              <a:ext uri="{FF2B5EF4-FFF2-40B4-BE49-F238E27FC236}">
                <a16:creationId xmlns:a16="http://schemas.microsoft.com/office/drawing/2014/main" id="{D85D0BBA-A516-D943-897D-6CC815F9FDCD}"/>
              </a:ext>
            </a:extLst>
          </p:cNvPr>
          <p:cNvSpPr>
            <a:spLocks noGrp="1"/>
          </p:cNvSpPr>
          <p:nvPr>
            <p:ph idx="1"/>
          </p:nvPr>
        </p:nvSpPr>
        <p:spPr>
          <a:xfrm>
            <a:off x="0" y="252997"/>
            <a:ext cx="12192000" cy="1218384"/>
          </a:xfrm>
        </p:spPr>
        <p:txBody>
          <a:bodyPr anchor="t">
            <a:normAutofit/>
          </a:bodyPr>
          <a:lstStyle/>
          <a:p>
            <a:r>
              <a:rPr lang="en-US" sz="2400"/>
              <a:t>I select the topic I created and click on </a:t>
            </a:r>
            <a:r>
              <a:rPr lang="en-US" sz="2400" b="1" i="1">
                <a:solidFill>
                  <a:schemeClr val="accent1">
                    <a:lumMod val="60000"/>
                    <a:lumOff val="40000"/>
                  </a:schemeClr>
                </a:solidFill>
              </a:rPr>
              <a:t>Delete</a:t>
            </a:r>
            <a:r>
              <a:rPr lang="en-US" sz="2400"/>
              <a:t>.</a:t>
            </a:r>
          </a:p>
        </p:txBody>
      </p:sp>
    </p:spTree>
    <p:extLst>
      <p:ext uri="{BB962C8B-B14F-4D97-AF65-F5344CB8AC3E}">
        <p14:creationId xmlns:p14="http://schemas.microsoft.com/office/powerpoint/2010/main" val="41855086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64BB505-A301-D84C-9863-C842291D133B}"/>
              </a:ext>
            </a:extLst>
          </p:cNvPr>
          <p:cNvPicPr>
            <a:picLocks noChangeAspect="1"/>
          </p:cNvPicPr>
          <p:nvPr/>
        </p:nvPicPr>
        <p:blipFill>
          <a:blip r:embed="rId2"/>
          <a:stretch>
            <a:fillRect/>
          </a:stretch>
        </p:blipFill>
        <p:spPr>
          <a:xfrm>
            <a:off x="2281237" y="2525009"/>
            <a:ext cx="7629525" cy="3429000"/>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3806902" y="438836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631366" y="4598250"/>
            <a:ext cx="941988" cy="29440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8512744" y="5391606"/>
            <a:ext cx="1183823" cy="45946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A9D75B35-E140-974E-AB66-C7FB0D72AE9E}"/>
              </a:ext>
            </a:extLst>
          </p:cNvPr>
          <p:cNvSpPr/>
          <p:nvPr/>
        </p:nvSpPr>
        <p:spPr>
          <a:xfrm>
            <a:off x="8945998" y="465149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1E1B7F8-F668-6B40-B86C-C57086107537}"/>
              </a:ext>
            </a:extLst>
          </p:cNvPr>
          <p:cNvSpPr>
            <a:spLocks noGrp="1"/>
          </p:cNvSpPr>
          <p:nvPr>
            <p:ph idx="1"/>
          </p:nvPr>
        </p:nvSpPr>
        <p:spPr>
          <a:xfrm>
            <a:off x="0" y="252997"/>
            <a:ext cx="12192000" cy="1218384"/>
          </a:xfrm>
        </p:spPr>
        <p:txBody>
          <a:bodyPr anchor="t">
            <a:normAutofit/>
          </a:bodyPr>
          <a:lstStyle/>
          <a:p>
            <a:r>
              <a:rPr lang="en-US" sz="2400"/>
              <a:t>I type “</a:t>
            </a:r>
            <a:r>
              <a:rPr lang="en-US" sz="2400" b="1" i="1">
                <a:solidFill>
                  <a:schemeClr val="accent2">
                    <a:lumMod val="60000"/>
                    <a:lumOff val="40000"/>
                  </a:schemeClr>
                </a:solidFill>
              </a:rPr>
              <a:t>delete me</a:t>
            </a:r>
            <a:r>
              <a:rPr lang="en-US" sz="2400"/>
              <a:t>” in the confirmation box, and click on </a:t>
            </a:r>
            <a:r>
              <a:rPr lang="en-US" sz="2400" b="1" i="1">
                <a:solidFill>
                  <a:schemeClr val="accent1">
                    <a:lumMod val="60000"/>
                    <a:lumOff val="40000"/>
                  </a:schemeClr>
                </a:solidFill>
              </a:rPr>
              <a:t>Delete</a:t>
            </a:r>
            <a:r>
              <a:rPr lang="en-US" sz="2400"/>
              <a:t>.</a:t>
            </a:r>
          </a:p>
        </p:txBody>
      </p:sp>
    </p:spTree>
    <p:extLst>
      <p:ext uri="{BB962C8B-B14F-4D97-AF65-F5344CB8AC3E}">
        <p14:creationId xmlns:p14="http://schemas.microsoft.com/office/powerpoint/2010/main" val="7035306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45F8291-E5D3-4349-ADE2-DB3E5B5D741C}"/>
              </a:ext>
            </a:extLst>
          </p:cNvPr>
          <p:cNvPicPr>
            <a:picLocks noChangeAspect="1"/>
          </p:cNvPicPr>
          <p:nvPr/>
        </p:nvPicPr>
        <p:blipFill>
          <a:blip r:embed="rId2"/>
          <a:stretch>
            <a:fillRect/>
          </a:stretch>
        </p:blipFill>
        <p:spPr>
          <a:xfrm>
            <a:off x="68207" y="1745264"/>
            <a:ext cx="12048066" cy="5005062"/>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3223478" y="174578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380018" y="1959337"/>
            <a:ext cx="1621744" cy="3195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0" name="Content Placeholder 2">
            <a:extLst>
              <a:ext uri="{FF2B5EF4-FFF2-40B4-BE49-F238E27FC236}">
                <a16:creationId xmlns:a16="http://schemas.microsoft.com/office/drawing/2014/main" id="{521AEF8D-195A-2A4D-9AF0-68CF05F4BEA8}"/>
              </a:ext>
            </a:extLst>
          </p:cNvPr>
          <p:cNvSpPr>
            <a:spLocks noGrp="1"/>
          </p:cNvSpPr>
          <p:nvPr>
            <p:ph idx="1"/>
          </p:nvPr>
        </p:nvSpPr>
        <p:spPr>
          <a:xfrm>
            <a:off x="0" y="252997"/>
            <a:ext cx="12192000" cy="1218384"/>
          </a:xfrm>
        </p:spPr>
        <p:txBody>
          <a:bodyPr anchor="t">
            <a:normAutofit/>
          </a:bodyPr>
          <a:lstStyle/>
          <a:p>
            <a:r>
              <a:rPr lang="en-US" sz="2400"/>
              <a:t>I’m notified my topic was successfully deleted.</a:t>
            </a:r>
          </a:p>
        </p:txBody>
      </p:sp>
    </p:spTree>
    <p:extLst>
      <p:ext uri="{BB962C8B-B14F-4D97-AF65-F5344CB8AC3E}">
        <p14:creationId xmlns:p14="http://schemas.microsoft.com/office/powerpoint/2010/main" val="890208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222903"/>
          </a:xfrm>
        </p:spPr>
        <p:txBody>
          <a:bodyPr anchor="t">
            <a:noAutofit/>
          </a:bodyPr>
          <a:lstStyle/>
          <a:p>
            <a:r>
              <a:rPr lang="en-US" sz="2400"/>
              <a:t>Once I select the Instance ID, I’m brought to a summary page that displays much more information. For this project I’m interested in the Public </a:t>
            </a:r>
            <a:r>
              <a:rPr lang="en-US" sz="2400" b="1" i="1">
                <a:solidFill>
                  <a:schemeClr val="accent1">
                    <a:lumMod val="60000"/>
                    <a:lumOff val="40000"/>
                  </a:schemeClr>
                </a:solidFill>
              </a:rPr>
              <a:t>IPv4 address</a:t>
            </a:r>
            <a:r>
              <a:rPr lang="en-US" sz="2400"/>
              <a:t> and </a:t>
            </a:r>
            <a:r>
              <a:rPr lang="en-US" sz="2400" b="1" i="1">
                <a:solidFill>
                  <a:schemeClr val="accent1">
                    <a:lumMod val="60000"/>
                    <a:lumOff val="40000"/>
                  </a:schemeClr>
                </a:solidFill>
              </a:rPr>
              <a:t>Public IPv4 DNS</a:t>
            </a:r>
            <a:r>
              <a:rPr lang="en-US" sz="2400"/>
              <a:t>. Once I have that information I click on </a:t>
            </a:r>
            <a:r>
              <a:rPr lang="en-US" sz="2400" b="1" i="1">
                <a:solidFill>
                  <a:schemeClr val="accent1">
                    <a:lumMod val="60000"/>
                    <a:lumOff val="40000"/>
                  </a:schemeClr>
                </a:solidFill>
              </a:rPr>
              <a:t>Connect</a:t>
            </a:r>
            <a:r>
              <a:rPr lang="en-US" sz="2400"/>
              <a:t>.</a:t>
            </a:r>
          </a:p>
          <a:p>
            <a:endParaRPr lang="en-US" sz="2400"/>
          </a:p>
        </p:txBody>
      </p:sp>
      <p:pic>
        <p:nvPicPr>
          <p:cNvPr id="5" name="Picture 4">
            <a:extLst>
              <a:ext uri="{FF2B5EF4-FFF2-40B4-BE49-F238E27FC236}">
                <a16:creationId xmlns:a16="http://schemas.microsoft.com/office/drawing/2014/main" id="{5E740626-43B6-7443-A4F7-451D24AA0228}"/>
              </a:ext>
            </a:extLst>
          </p:cNvPr>
          <p:cNvPicPr>
            <a:picLocks noChangeAspect="1"/>
          </p:cNvPicPr>
          <p:nvPr/>
        </p:nvPicPr>
        <p:blipFill>
          <a:blip r:embed="rId2"/>
          <a:stretch>
            <a:fillRect/>
          </a:stretch>
        </p:blipFill>
        <p:spPr>
          <a:xfrm>
            <a:off x="80877" y="1544115"/>
            <a:ext cx="12031220" cy="5258064"/>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flipH="1">
            <a:off x="4874557" y="2591616"/>
            <a:ext cx="2266234" cy="8574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0748668" y="1409778"/>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73A97D4-BEAA-F94C-9D3F-3E021F253C57}"/>
              </a:ext>
            </a:extLst>
          </p:cNvPr>
          <p:cNvSpPr/>
          <p:nvPr/>
        </p:nvSpPr>
        <p:spPr>
          <a:xfrm flipH="1">
            <a:off x="10649067" y="2135028"/>
            <a:ext cx="520621" cy="19627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BA976664-D3BF-ED47-9B72-9D8072402AE7}"/>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29644571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1556B38-8891-7E46-87A4-1749420FA53B}"/>
              </a:ext>
            </a:extLst>
          </p:cNvPr>
          <p:cNvPicPr>
            <a:picLocks noChangeAspect="1"/>
          </p:cNvPicPr>
          <p:nvPr/>
        </p:nvPicPr>
        <p:blipFill>
          <a:blip r:embed="rId2"/>
          <a:stretch>
            <a:fillRect/>
          </a:stretch>
        </p:blipFill>
        <p:spPr>
          <a:xfrm>
            <a:off x="68207" y="1709767"/>
            <a:ext cx="12048066" cy="5108303"/>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557674" y="3033770"/>
            <a:ext cx="205509" cy="13728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1209714" y="1453778"/>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494590" y="1721890"/>
            <a:ext cx="505240" cy="18902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5" name="Arrow: Down 4">
            <a:extLst>
              <a:ext uri="{FF2B5EF4-FFF2-40B4-BE49-F238E27FC236}">
                <a16:creationId xmlns:a16="http://schemas.microsoft.com/office/drawing/2014/main" id="{D26BCE51-EA81-904B-B4AD-EA23DE5F4F5D}"/>
              </a:ext>
            </a:extLst>
          </p:cNvPr>
          <p:cNvSpPr/>
          <p:nvPr/>
        </p:nvSpPr>
        <p:spPr>
          <a:xfrm rot="16200000">
            <a:off x="151871" y="2868494"/>
            <a:ext cx="299911" cy="467238"/>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BBCAF7E4-983A-7F4A-88A1-A8C5C6B6ECFE}"/>
              </a:ext>
            </a:extLst>
          </p:cNvPr>
          <p:cNvSpPr>
            <a:spLocks noGrp="1"/>
          </p:cNvSpPr>
          <p:nvPr>
            <p:ph idx="1"/>
          </p:nvPr>
        </p:nvSpPr>
        <p:spPr>
          <a:xfrm>
            <a:off x="0" y="252997"/>
            <a:ext cx="12192000" cy="1218384"/>
          </a:xfrm>
        </p:spPr>
        <p:txBody>
          <a:bodyPr anchor="t">
            <a:normAutofit/>
          </a:bodyPr>
          <a:lstStyle/>
          <a:p>
            <a:r>
              <a:rPr lang="en-US" sz="2400"/>
              <a:t>Next I click on </a:t>
            </a:r>
            <a:r>
              <a:rPr lang="en-US" sz="2400" b="1" i="1">
                <a:solidFill>
                  <a:schemeClr val="accent1">
                    <a:lumMod val="60000"/>
                    <a:lumOff val="40000"/>
                  </a:schemeClr>
                </a:solidFill>
              </a:rPr>
              <a:t>Services</a:t>
            </a:r>
            <a:r>
              <a:rPr lang="en-US" sz="2400"/>
              <a:t>, and then click on </a:t>
            </a:r>
            <a:r>
              <a:rPr lang="en-US" sz="2400" b="1" i="1">
                <a:solidFill>
                  <a:schemeClr val="accent1">
                    <a:lumMod val="60000"/>
                    <a:lumOff val="40000"/>
                  </a:schemeClr>
                </a:solidFill>
              </a:rPr>
              <a:t>EC2</a:t>
            </a:r>
            <a:r>
              <a:rPr lang="en-US" sz="2400"/>
              <a:t> under the Recently visited section.</a:t>
            </a:r>
          </a:p>
        </p:txBody>
      </p:sp>
    </p:spTree>
    <p:extLst>
      <p:ext uri="{BB962C8B-B14F-4D97-AF65-F5344CB8AC3E}">
        <p14:creationId xmlns:p14="http://schemas.microsoft.com/office/powerpoint/2010/main" val="948097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31DC1C5-203D-DF49-AAAE-11A6CBB42F8B}"/>
              </a:ext>
            </a:extLst>
          </p:cNvPr>
          <p:cNvPicPr>
            <a:picLocks noChangeAspect="1"/>
          </p:cNvPicPr>
          <p:nvPr/>
        </p:nvPicPr>
        <p:blipFill>
          <a:blip r:embed="rId2"/>
          <a:stretch>
            <a:fillRect/>
          </a:stretch>
        </p:blipFill>
        <p:spPr>
          <a:xfrm>
            <a:off x="68207" y="1727517"/>
            <a:ext cx="12042150" cy="5046474"/>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9792783" y="2854209"/>
            <a:ext cx="643304" cy="1511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16200000">
            <a:off x="9236187" y="257393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2549708" y="2774975"/>
            <a:ext cx="1621744" cy="3195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210443" y="2591573"/>
            <a:ext cx="1019945"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2362384" y="4118325"/>
            <a:ext cx="860208"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a:off x="12910550" y="239518"/>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9792782" y="1995737"/>
            <a:ext cx="590059" cy="1511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163892" y="3181708"/>
            <a:ext cx="522381" cy="1254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10800000">
            <a:off x="13184014" y="25299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13034347" y="63800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16200000">
            <a:off x="13077523" y="92042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3" name="Content Placeholder 2">
            <a:extLst>
              <a:ext uri="{FF2B5EF4-FFF2-40B4-BE49-F238E27FC236}">
                <a16:creationId xmlns:a16="http://schemas.microsoft.com/office/drawing/2014/main" id="{4DD68E8D-CAB4-1145-9ECD-FF79E4EACFE5}"/>
              </a:ext>
            </a:extLst>
          </p:cNvPr>
          <p:cNvSpPr>
            <a:spLocks noGrp="1"/>
          </p:cNvSpPr>
          <p:nvPr>
            <p:ph idx="1"/>
          </p:nvPr>
        </p:nvSpPr>
        <p:spPr>
          <a:xfrm>
            <a:off x="0" y="252997"/>
            <a:ext cx="12192000" cy="1218384"/>
          </a:xfrm>
        </p:spPr>
        <p:txBody>
          <a:bodyPr anchor="t">
            <a:normAutofit/>
          </a:bodyPr>
          <a:lstStyle/>
          <a:p>
            <a:r>
              <a:rPr lang="en-US" sz="2400"/>
              <a:t>I select the VM I created, and click on </a:t>
            </a:r>
            <a:r>
              <a:rPr lang="en-US" sz="2400" b="1" i="1">
                <a:solidFill>
                  <a:schemeClr val="accent1">
                    <a:lumMod val="60000"/>
                    <a:lumOff val="40000"/>
                  </a:schemeClr>
                </a:solidFill>
              </a:rPr>
              <a:t>Terminate instance</a:t>
            </a:r>
            <a:r>
              <a:rPr lang="en-US" sz="2400"/>
              <a:t> in the </a:t>
            </a:r>
            <a:r>
              <a:rPr lang="en-US" sz="2400" b="1" i="1">
                <a:solidFill>
                  <a:schemeClr val="accent1">
                    <a:lumMod val="60000"/>
                    <a:lumOff val="40000"/>
                  </a:schemeClr>
                </a:solidFill>
              </a:rPr>
              <a:t>Instance state</a:t>
            </a:r>
            <a:r>
              <a:rPr lang="en-US" sz="2400"/>
              <a:t> menu.</a:t>
            </a:r>
          </a:p>
        </p:txBody>
      </p:sp>
    </p:spTree>
    <p:extLst>
      <p:ext uri="{BB962C8B-B14F-4D97-AF65-F5344CB8AC3E}">
        <p14:creationId xmlns:p14="http://schemas.microsoft.com/office/powerpoint/2010/main" val="99343777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DB1FBBC-8995-9B47-9B57-C6CC160131CC}"/>
              </a:ext>
            </a:extLst>
          </p:cNvPr>
          <p:cNvPicPr>
            <a:picLocks noChangeAspect="1"/>
          </p:cNvPicPr>
          <p:nvPr/>
        </p:nvPicPr>
        <p:blipFill>
          <a:blip r:embed="rId2"/>
          <a:stretch>
            <a:fillRect/>
          </a:stretch>
        </p:blipFill>
        <p:spPr>
          <a:xfrm>
            <a:off x="68207" y="1614733"/>
            <a:ext cx="12053982" cy="5203338"/>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3051910" y="162442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196618" y="1834307"/>
            <a:ext cx="1621744" cy="3195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F9078D4-A083-D84E-B826-B9F911D785F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10" name="Content Placeholder 2">
            <a:extLst>
              <a:ext uri="{FF2B5EF4-FFF2-40B4-BE49-F238E27FC236}">
                <a16:creationId xmlns:a16="http://schemas.microsoft.com/office/drawing/2014/main" id="{9F36B1DB-7EE1-1D48-8B94-5395FCEB8184}"/>
              </a:ext>
            </a:extLst>
          </p:cNvPr>
          <p:cNvSpPr>
            <a:spLocks noGrp="1"/>
          </p:cNvSpPr>
          <p:nvPr>
            <p:ph idx="1"/>
          </p:nvPr>
        </p:nvSpPr>
        <p:spPr>
          <a:xfrm>
            <a:off x="0" y="252997"/>
            <a:ext cx="12192000" cy="1218384"/>
          </a:xfrm>
        </p:spPr>
        <p:txBody>
          <a:bodyPr anchor="t">
            <a:normAutofit/>
          </a:bodyPr>
          <a:lstStyle/>
          <a:p>
            <a:r>
              <a:rPr lang="en-US" sz="2400"/>
              <a:t>I’m notified my instance was successfully terminated.</a:t>
            </a:r>
          </a:p>
        </p:txBody>
      </p:sp>
    </p:spTree>
    <p:extLst>
      <p:ext uri="{BB962C8B-B14F-4D97-AF65-F5344CB8AC3E}">
        <p14:creationId xmlns:p14="http://schemas.microsoft.com/office/powerpoint/2010/main" val="26464747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AA29AC4-BD51-014D-B5C6-36B1B8970380}"/>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sp>
        <p:nvSpPr>
          <p:cNvPr id="3" name="Title 1">
            <a:extLst>
              <a:ext uri="{FF2B5EF4-FFF2-40B4-BE49-F238E27FC236}">
                <a16:creationId xmlns:a16="http://schemas.microsoft.com/office/drawing/2014/main" id="{5B6F7ABB-75CD-0D4D-9C44-DCD96FE828ED}"/>
              </a:ext>
            </a:extLst>
          </p:cNvPr>
          <p:cNvSpPr txBox="1">
            <a:spLocks/>
          </p:cNvSpPr>
          <p:nvPr/>
        </p:nvSpPr>
        <p:spPr>
          <a:xfrm>
            <a:off x="0" y="1481125"/>
            <a:ext cx="12191999" cy="790676"/>
          </a:xfrm>
          <a:prstGeom prst="rect">
            <a:avLst/>
          </a:prstGeom>
          <a:effectLst/>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solidFill>
                  <a:schemeClr val="accent1">
                    <a:lumMod val="40000"/>
                    <a:lumOff val="60000"/>
                  </a:schemeClr>
                </a:solidFill>
              </a:rPr>
              <a:t>Challenge Question:</a:t>
            </a:r>
          </a:p>
        </p:txBody>
      </p:sp>
      <p:sp>
        <p:nvSpPr>
          <p:cNvPr id="7" name="Content Placeholder 2">
            <a:extLst>
              <a:ext uri="{FF2B5EF4-FFF2-40B4-BE49-F238E27FC236}">
                <a16:creationId xmlns:a16="http://schemas.microsoft.com/office/drawing/2014/main" id="{1C6659AB-143A-9C4E-A7A5-B6FBE01A8673}"/>
              </a:ext>
            </a:extLst>
          </p:cNvPr>
          <p:cNvSpPr>
            <a:spLocks noGrp="1"/>
          </p:cNvSpPr>
          <p:nvPr>
            <p:ph idx="1"/>
          </p:nvPr>
        </p:nvSpPr>
        <p:spPr>
          <a:xfrm>
            <a:off x="-1" y="2614938"/>
            <a:ext cx="12192000" cy="3358285"/>
          </a:xfrm>
        </p:spPr>
        <p:txBody>
          <a:bodyPr anchor="t">
            <a:normAutofit/>
          </a:bodyPr>
          <a:lstStyle/>
          <a:p>
            <a:pPr algn="ctr"/>
            <a:r>
              <a:rPr lang="en-US" sz="2400" b="1"/>
              <a:t>Instead of sending an alarm out as an email, what other options are there?</a:t>
            </a:r>
            <a:endParaRPr lang="en-US" sz="2400" b="1">
              <a:solidFill>
                <a:schemeClr val="accent1">
                  <a:lumMod val="40000"/>
                  <a:lumOff val="60000"/>
                </a:schemeClr>
              </a:solidFill>
            </a:endParaRPr>
          </a:p>
        </p:txBody>
      </p:sp>
    </p:spTree>
    <p:extLst>
      <p:ext uri="{BB962C8B-B14F-4D97-AF65-F5344CB8AC3E}">
        <p14:creationId xmlns:p14="http://schemas.microsoft.com/office/powerpoint/2010/main" val="17418724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8F2C-76A9-9A4E-B74F-5620EDCD2E9F}"/>
              </a:ext>
            </a:extLst>
          </p:cNvPr>
          <p:cNvSpPr>
            <a:spLocks noGrp="1"/>
          </p:cNvSpPr>
          <p:nvPr>
            <p:ph type="title"/>
          </p:nvPr>
        </p:nvSpPr>
        <p:spPr>
          <a:xfrm>
            <a:off x="685801" y="295808"/>
            <a:ext cx="10131425" cy="656692"/>
          </a:xfrm>
        </p:spPr>
        <p:txBody>
          <a:bodyPr anchor="t">
            <a:noAutofit/>
          </a:bodyPr>
          <a:lstStyle/>
          <a:p>
            <a:pPr algn="ctr"/>
            <a:r>
              <a:rPr lang="en-US" b="1">
                <a:solidFill>
                  <a:schemeClr val="accent1">
                    <a:lumMod val="40000"/>
                    <a:lumOff val="60000"/>
                  </a:schemeClr>
                </a:solidFill>
              </a:rPr>
              <a:t>ANSWER: </a:t>
            </a:r>
            <a:br>
              <a:rPr lang="en-US" b="1">
                <a:solidFill>
                  <a:schemeClr val="accent1">
                    <a:lumMod val="40000"/>
                    <a:lumOff val="60000"/>
                  </a:schemeClr>
                </a:solidFill>
              </a:rPr>
            </a:br>
            <a:r>
              <a:rPr lang="en-US" b="1"/>
              <a:t> </a:t>
            </a:r>
            <a:br>
              <a:rPr lang="en-US"/>
            </a:br>
            <a:br>
              <a:rPr lang="en-US"/>
            </a:br>
            <a:endParaRPr lang="en-US"/>
          </a:p>
        </p:txBody>
      </p:sp>
      <p:sp>
        <p:nvSpPr>
          <p:cNvPr id="4" name="Rectangle: Rounded Corners 3">
            <a:extLst>
              <a:ext uri="{FF2B5EF4-FFF2-40B4-BE49-F238E27FC236}">
                <a16:creationId xmlns:a16="http://schemas.microsoft.com/office/drawing/2014/main" id="{64C21150-CF26-B047-8649-8629864B3F42}"/>
              </a:ext>
            </a:extLst>
          </p:cNvPr>
          <p:cNvSpPr/>
          <p:nvPr/>
        </p:nvSpPr>
        <p:spPr>
          <a:xfrm>
            <a:off x="68207" y="39930"/>
            <a:ext cx="2041071"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5: Cloud Monitoring</a:t>
            </a:r>
          </a:p>
        </p:txBody>
      </p:sp>
      <p:pic>
        <p:nvPicPr>
          <p:cNvPr id="6" name="Picture 4">
            <a:extLst>
              <a:ext uri="{FF2B5EF4-FFF2-40B4-BE49-F238E27FC236}">
                <a16:creationId xmlns:a16="http://schemas.microsoft.com/office/drawing/2014/main" id="{B11763A4-EDFD-084B-A92E-DE3B52E55BE0}"/>
              </a:ext>
            </a:extLst>
          </p:cNvPr>
          <p:cNvPicPr>
            <a:picLocks noChangeAspect="1"/>
          </p:cNvPicPr>
          <p:nvPr/>
        </p:nvPicPr>
        <p:blipFill>
          <a:blip r:embed="rId2"/>
          <a:stretch>
            <a:fillRect/>
          </a:stretch>
        </p:blipFill>
        <p:spPr>
          <a:xfrm>
            <a:off x="2357387" y="2375213"/>
            <a:ext cx="7078870" cy="4349551"/>
          </a:xfrm>
          <a:prstGeom prst="rect">
            <a:avLst/>
          </a:prstGeom>
        </p:spPr>
      </p:pic>
      <p:sp>
        <p:nvSpPr>
          <p:cNvPr id="10" name="Content Placeholder 2">
            <a:extLst>
              <a:ext uri="{FF2B5EF4-FFF2-40B4-BE49-F238E27FC236}">
                <a16:creationId xmlns:a16="http://schemas.microsoft.com/office/drawing/2014/main" id="{CF781939-FB53-7348-AC74-2741B21F9B01}"/>
              </a:ext>
            </a:extLst>
          </p:cNvPr>
          <p:cNvSpPr>
            <a:spLocks noGrp="1"/>
          </p:cNvSpPr>
          <p:nvPr>
            <p:ph idx="1"/>
          </p:nvPr>
        </p:nvSpPr>
        <p:spPr>
          <a:xfrm>
            <a:off x="0" y="857841"/>
            <a:ext cx="12192000" cy="1467205"/>
          </a:xfrm>
        </p:spPr>
        <p:txBody>
          <a:bodyPr anchor="t">
            <a:normAutofit/>
          </a:bodyPr>
          <a:lstStyle/>
          <a:p>
            <a:pPr marL="0" indent="0">
              <a:buNone/>
            </a:pPr>
            <a:r>
              <a:rPr lang="en-US" sz="2400" b="1"/>
              <a:t>Other alarm options include:</a:t>
            </a:r>
          </a:p>
          <a:p>
            <a:pPr marL="0" indent="0">
              <a:buNone/>
            </a:pPr>
            <a:r>
              <a:rPr lang="en-US" sz="2400" b="1"/>
              <a:t>Amazon Kinesis Data Firehose, Amazon SQS, AWS Lambda, Email-JSON, HTTP, HTTPS, Platform application endpoint, and SMS</a:t>
            </a:r>
          </a:p>
        </p:txBody>
      </p:sp>
      <p:sp>
        <p:nvSpPr>
          <p:cNvPr id="3" name="Rectangle 2">
            <a:extLst>
              <a:ext uri="{FF2B5EF4-FFF2-40B4-BE49-F238E27FC236}">
                <a16:creationId xmlns:a16="http://schemas.microsoft.com/office/drawing/2014/main" id="{054F55F8-16AC-2245-8695-8D0EF035E263}"/>
              </a:ext>
            </a:extLst>
          </p:cNvPr>
          <p:cNvSpPr/>
          <p:nvPr/>
        </p:nvSpPr>
        <p:spPr>
          <a:xfrm>
            <a:off x="2547616" y="4375503"/>
            <a:ext cx="1388050" cy="162465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8785150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9E6E-1C09-E14F-A700-0978410D10D3}"/>
              </a:ext>
            </a:extLst>
          </p:cNvPr>
          <p:cNvSpPr>
            <a:spLocks noGrp="1"/>
          </p:cNvSpPr>
          <p:nvPr>
            <p:ph type="title"/>
          </p:nvPr>
        </p:nvSpPr>
        <p:spPr>
          <a:xfrm>
            <a:off x="1" y="609600"/>
            <a:ext cx="12191998" cy="2089556"/>
          </a:xfrm>
        </p:spPr>
        <p:txBody>
          <a:bodyPr>
            <a:normAutofit/>
          </a:bodyPr>
          <a:lstStyle/>
          <a:p>
            <a:pPr algn="ctr"/>
            <a:r>
              <a:rPr lang="en-US" sz="4000" b="1">
                <a:solidFill>
                  <a:schemeClr val="accent1">
                    <a:lumMod val="40000"/>
                    <a:lumOff val="60000"/>
                  </a:schemeClr>
                </a:solidFill>
              </a:rPr>
              <a:t>Conclusion</a:t>
            </a:r>
          </a:p>
        </p:txBody>
      </p:sp>
      <p:sp>
        <p:nvSpPr>
          <p:cNvPr id="3" name="Content Placeholder 2">
            <a:extLst>
              <a:ext uri="{FF2B5EF4-FFF2-40B4-BE49-F238E27FC236}">
                <a16:creationId xmlns:a16="http://schemas.microsoft.com/office/drawing/2014/main" id="{D69BFB18-E357-7542-8584-69A3AA28499F}"/>
              </a:ext>
            </a:extLst>
          </p:cNvPr>
          <p:cNvSpPr>
            <a:spLocks noGrp="1"/>
          </p:cNvSpPr>
          <p:nvPr>
            <p:ph idx="1"/>
          </p:nvPr>
        </p:nvSpPr>
        <p:spPr>
          <a:xfrm>
            <a:off x="2090645" y="2793238"/>
            <a:ext cx="10101356" cy="4064762"/>
          </a:xfrm>
        </p:spPr>
        <p:txBody>
          <a:bodyPr>
            <a:normAutofit/>
          </a:bodyPr>
          <a:lstStyle/>
          <a:p>
            <a:r>
              <a:rPr lang="en-US" sz="2400" b="1"/>
              <a:t>Creating Virtual Machines (VMs) in the cloud with EC2.</a:t>
            </a:r>
          </a:p>
          <a:p>
            <a:r>
              <a:rPr lang="en-US" sz="2400" b="1"/>
              <a:t>VM instance security.</a:t>
            </a:r>
          </a:p>
          <a:p>
            <a:r>
              <a:rPr lang="en-US" sz="2400" b="1"/>
              <a:t>Building a network in AWS with a Virtual Private Cloud (VPC). </a:t>
            </a:r>
          </a:p>
          <a:p>
            <a:r>
              <a:rPr lang="en-US" sz="2400" b="1"/>
              <a:t>VPC configuration.</a:t>
            </a:r>
          </a:p>
          <a:p>
            <a:r>
              <a:rPr lang="en-US" sz="2400" b="1"/>
              <a:t>Cloud storage and security.</a:t>
            </a:r>
          </a:p>
          <a:p>
            <a:r>
              <a:rPr lang="en-US" sz="2400" b="1"/>
              <a:t>Cloud monitoring.  </a:t>
            </a:r>
          </a:p>
        </p:txBody>
      </p:sp>
      <p:sp>
        <p:nvSpPr>
          <p:cNvPr id="5" name="Content Placeholder 2">
            <a:extLst>
              <a:ext uri="{FF2B5EF4-FFF2-40B4-BE49-F238E27FC236}">
                <a16:creationId xmlns:a16="http://schemas.microsoft.com/office/drawing/2014/main" id="{EFECDB50-3F27-A14B-AE28-B0F1DF30FCC0}"/>
              </a:ext>
            </a:extLst>
          </p:cNvPr>
          <p:cNvSpPr txBox="1">
            <a:spLocks/>
          </p:cNvSpPr>
          <p:nvPr/>
        </p:nvSpPr>
        <p:spPr>
          <a:xfrm>
            <a:off x="15312" y="2180225"/>
            <a:ext cx="12192000" cy="10928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sz="2400" b="1"/>
              <a:t>This concludes my project. I have demonstrated various cloud computing fundamentals with AWS to include: </a:t>
            </a:r>
          </a:p>
        </p:txBody>
      </p:sp>
    </p:spTree>
    <p:extLst>
      <p:ext uri="{BB962C8B-B14F-4D97-AF65-F5344CB8AC3E}">
        <p14:creationId xmlns:p14="http://schemas.microsoft.com/office/powerpoint/2010/main" val="16005865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CD66-3F48-434D-AE31-B8E0D639C3BA}"/>
              </a:ext>
            </a:extLst>
          </p:cNvPr>
          <p:cNvSpPr>
            <a:spLocks noGrp="1"/>
          </p:cNvSpPr>
          <p:nvPr>
            <p:ph type="title"/>
          </p:nvPr>
        </p:nvSpPr>
        <p:spPr/>
        <p:txBody>
          <a:bodyPr/>
          <a:lstStyle/>
          <a:p>
            <a:r>
              <a:rPr lang="en-US" b="1"/>
              <a:t>REFERENCES</a:t>
            </a:r>
          </a:p>
        </p:txBody>
      </p:sp>
      <p:sp>
        <p:nvSpPr>
          <p:cNvPr id="3" name="Content Placeholder 2">
            <a:extLst>
              <a:ext uri="{FF2B5EF4-FFF2-40B4-BE49-F238E27FC236}">
                <a16:creationId xmlns:a16="http://schemas.microsoft.com/office/drawing/2014/main" id="{5AEC26AF-A95D-ED47-B08D-731B99E0E004}"/>
              </a:ext>
            </a:extLst>
          </p:cNvPr>
          <p:cNvSpPr>
            <a:spLocks noGrp="1"/>
          </p:cNvSpPr>
          <p:nvPr>
            <p:ph idx="1"/>
          </p:nvPr>
        </p:nvSpPr>
        <p:spPr>
          <a:xfrm>
            <a:off x="685801" y="2142067"/>
            <a:ext cx="10131425" cy="4715933"/>
          </a:xfrm>
        </p:spPr>
        <p:txBody>
          <a:bodyPr>
            <a:noAutofit/>
          </a:bodyPr>
          <a:lstStyle/>
          <a:p>
            <a:r>
              <a:rPr lang="en-US" sz="1600">
                <a:hlinkClick r:id="rId2"/>
              </a:rPr>
              <a:t>https://aws.amazon.com/ec2/?ec2-whats-new.sort-by=item.additionalFields.postDateTime&amp;ec2-whats-new.sort-order=desc</a:t>
            </a:r>
            <a:endParaRPr lang="en-US" sz="1600"/>
          </a:p>
          <a:p>
            <a:r>
              <a:rPr lang="en-US" sz="1600">
                <a:hlinkClick r:id="rId3"/>
              </a:rPr>
              <a:t>https://aws.amazon.com/s3/?did=ft_card&amp;trk=ft_card</a:t>
            </a:r>
            <a:endParaRPr lang="en-US" sz="1600"/>
          </a:p>
          <a:p>
            <a:r>
              <a:rPr lang="en-US" sz="1600">
                <a:hlinkClick r:id="rId4"/>
              </a:rPr>
              <a:t>https://aws.amazon.com/sns/?whats-new-cards.sort-by=item.additionalFields.postDateTime&amp;whats-new-cards.sort-order=desc</a:t>
            </a:r>
            <a:endParaRPr lang="en-US" sz="1600"/>
          </a:p>
          <a:p>
            <a:r>
              <a:rPr lang="en-US" sz="1600">
                <a:hlinkClick r:id="rId5"/>
              </a:rPr>
              <a:t>https://aws.amazon.com/cloudwatch/</a:t>
            </a:r>
            <a:endParaRPr lang="en-US" sz="1600"/>
          </a:p>
          <a:p>
            <a:r>
              <a:rPr lang="en-US" sz="1600">
                <a:hlinkClick r:id="rId6"/>
              </a:rPr>
              <a:t>https://docs.aws.amazon.com/AmazonS3/latest/userguide/bucket-encryption.html</a:t>
            </a:r>
            <a:endParaRPr lang="en-US" sz="1600"/>
          </a:p>
          <a:p>
            <a:r>
              <a:rPr lang="en-US" sz="1600">
                <a:hlinkClick r:id="rId7"/>
              </a:rPr>
              <a:t>https://docs.aws.amazon.com/vpc/latest/userguide/VPC_Subnets.html#vpc-sizing-ipv4</a:t>
            </a:r>
            <a:endParaRPr lang="en-US" sz="1600"/>
          </a:p>
          <a:p>
            <a:r>
              <a:rPr lang="en-US" sz="1600">
                <a:hlinkClick r:id="rId8"/>
              </a:rPr>
              <a:t>https://docs.aws.amazon.com/vpc/latest/userguide/VPC_Internet_Gateway.html</a:t>
            </a:r>
            <a:endParaRPr lang="en-US" sz="1600"/>
          </a:p>
          <a:p>
            <a:r>
              <a:rPr lang="en-US" sz="1600">
                <a:hlinkClick r:id="rId9"/>
              </a:rPr>
              <a:t>https://docs.aws.amazon.com/vpc/?id=docs_gateway</a:t>
            </a:r>
            <a:endParaRPr lang="en-US" sz="1600"/>
          </a:p>
          <a:p>
            <a:r>
              <a:rPr lang="en-US" sz="1600">
                <a:hlinkClick r:id="rId10"/>
              </a:rPr>
              <a:t>https://www.geeksforgeeks.org/uname-command-in-linux-with-examples/</a:t>
            </a:r>
            <a:endParaRPr lang="en-US" sz="1600"/>
          </a:p>
          <a:p>
            <a:r>
              <a:rPr lang="en-US" sz="1600">
                <a:hlinkClick r:id="rId11"/>
              </a:rPr>
              <a:t>https://www.geeksforgeeks.org/how-to-check-the-os-version-in-linux/</a:t>
            </a:r>
            <a:endParaRPr lang="en-US" sz="1600"/>
          </a:p>
          <a:p>
            <a:endParaRPr lang="en-US" sz="1600"/>
          </a:p>
          <a:p>
            <a:endParaRPr lang="en-US" sz="1600"/>
          </a:p>
        </p:txBody>
      </p:sp>
    </p:spTree>
    <p:extLst>
      <p:ext uri="{BB962C8B-B14F-4D97-AF65-F5344CB8AC3E}">
        <p14:creationId xmlns:p14="http://schemas.microsoft.com/office/powerpoint/2010/main" val="1824713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222903"/>
          </a:xfrm>
        </p:spPr>
        <p:txBody>
          <a:bodyPr anchor="t">
            <a:noAutofit/>
          </a:bodyPr>
          <a:lstStyle/>
          <a:p>
            <a:r>
              <a:rPr lang="en-US" sz="2400"/>
              <a:t>This displays information necessary to connect using an SSH client with an example of what to type in a command prompt. It displays the required PEM file, User ID, and DNS informatin to I’ll need to connect to my instance.</a:t>
            </a:r>
          </a:p>
          <a:p>
            <a:endParaRPr lang="en-US" sz="2400"/>
          </a:p>
        </p:txBody>
      </p:sp>
      <p:pic>
        <p:nvPicPr>
          <p:cNvPr id="4" name="Picture 4">
            <a:extLst>
              <a:ext uri="{FF2B5EF4-FFF2-40B4-BE49-F238E27FC236}">
                <a16:creationId xmlns:a16="http://schemas.microsoft.com/office/drawing/2014/main" id="{D964155D-A5C7-5344-9D18-FFA238E6298A}"/>
              </a:ext>
            </a:extLst>
          </p:cNvPr>
          <p:cNvPicPr>
            <a:picLocks noChangeAspect="1"/>
          </p:cNvPicPr>
          <p:nvPr/>
        </p:nvPicPr>
        <p:blipFill>
          <a:blip r:embed="rId2"/>
          <a:stretch>
            <a:fillRect/>
          </a:stretch>
        </p:blipFill>
        <p:spPr>
          <a:xfrm>
            <a:off x="2706928" y="1526472"/>
            <a:ext cx="6392110" cy="5263179"/>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3165140" y="5214910"/>
            <a:ext cx="5135218" cy="22794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6256921" y="448966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796C18F-5C54-6E41-B6C6-FA7E537D5639}"/>
              </a:ext>
            </a:extLst>
          </p:cNvPr>
          <p:cNvSpPr/>
          <p:nvPr/>
        </p:nvSpPr>
        <p:spPr>
          <a:xfrm>
            <a:off x="5703169" y="2870693"/>
            <a:ext cx="644860" cy="22794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86B5C2E8-E7E9-6C4F-B5E5-89D574E12A6E}"/>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4105697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6714-3B15-9546-B929-80CF2A9BE495}"/>
              </a:ext>
            </a:extLst>
          </p:cNvPr>
          <p:cNvSpPr>
            <a:spLocks noGrp="1"/>
          </p:cNvSpPr>
          <p:nvPr>
            <p:ph type="title"/>
          </p:nvPr>
        </p:nvSpPr>
        <p:spPr>
          <a:xfrm>
            <a:off x="0" y="609600"/>
            <a:ext cx="12191999" cy="1456267"/>
          </a:xfrm>
        </p:spPr>
        <p:txBody>
          <a:bodyPr>
            <a:normAutofit/>
          </a:bodyPr>
          <a:lstStyle/>
          <a:p>
            <a:pPr algn="ctr"/>
            <a:r>
              <a:rPr lang="en-US" b="1">
                <a:solidFill>
                  <a:schemeClr val="accent1">
                    <a:lumMod val="40000"/>
                    <a:lumOff val="60000"/>
                  </a:schemeClr>
                </a:solidFill>
              </a:rPr>
              <a:t>Introduction</a:t>
            </a:r>
          </a:p>
        </p:txBody>
      </p:sp>
      <p:sp>
        <p:nvSpPr>
          <p:cNvPr id="3" name="Content Placeholder 2">
            <a:extLst>
              <a:ext uri="{FF2B5EF4-FFF2-40B4-BE49-F238E27FC236}">
                <a16:creationId xmlns:a16="http://schemas.microsoft.com/office/drawing/2014/main" id="{B8FE36A1-8434-D841-93E5-64B04D4EA1FE}"/>
              </a:ext>
            </a:extLst>
          </p:cNvPr>
          <p:cNvSpPr>
            <a:spLocks noGrp="1"/>
          </p:cNvSpPr>
          <p:nvPr>
            <p:ph idx="1"/>
          </p:nvPr>
        </p:nvSpPr>
        <p:spPr/>
        <p:txBody>
          <a:bodyPr>
            <a:normAutofit/>
          </a:bodyPr>
          <a:lstStyle/>
          <a:p>
            <a:pPr marL="0" indent="0" algn="ctr">
              <a:buNone/>
            </a:pPr>
            <a:r>
              <a:rPr lang="en-US" sz="2800" b="1"/>
              <a:t>In this project, I will be demonstrating fundamental concepts of cloud computing while exploring the features Amazon Web Services (AWS) offers.</a:t>
            </a:r>
          </a:p>
        </p:txBody>
      </p:sp>
    </p:spTree>
    <p:extLst>
      <p:ext uri="{BB962C8B-B14F-4D97-AF65-F5344CB8AC3E}">
        <p14:creationId xmlns:p14="http://schemas.microsoft.com/office/powerpoint/2010/main" val="227791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06701"/>
            <a:ext cx="12192000" cy="1741436"/>
          </a:xfrm>
        </p:spPr>
        <p:txBody>
          <a:bodyPr anchor="t">
            <a:noAutofit/>
          </a:bodyPr>
          <a:lstStyle/>
          <a:p>
            <a:r>
              <a:rPr lang="en-US" sz="2400"/>
              <a:t>Since I am using an Android OS to configure and complete this project, I am not using the typical Windows command prompt to test my EC2 Instance. Instead I’ll be using an Android App called “Termius” to connect into my instance for testing using Secure Shell (SSH).</a:t>
            </a:r>
          </a:p>
          <a:p>
            <a:r>
              <a:rPr lang="en-US" sz="2400" b="0" i="0">
                <a:solidFill>
                  <a:srgbClr val="FFFFFF"/>
                </a:solidFill>
                <a:effectLst/>
                <a:latin typeface="urw-din"/>
              </a:rPr>
              <a:t>SSH is a protocol used to securely connect to a remote server.</a:t>
            </a:r>
            <a:endParaRPr lang="en-US" sz="2400"/>
          </a:p>
          <a:p>
            <a:endParaRPr lang="en-US" sz="2400"/>
          </a:p>
        </p:txBody>
      </p:sp>
      <p:pic>
        <p:nvPicPr>
          <p:cNvPr id="4" name="Picture 4">
            <a:extLst>
              <a:ext uri="{FF2B5EF4-FFF2-40B4-BE49-F238E27FC236}">
                <a16:creationId xmlns:a16="http://schemas.microsoft.com/office/drawing/2014/main" id="{E7B2192C-7AEA-5D42-8BEA-83D4383C7D11}"/>
              </a:ext>
            </a:extLst>
          </p:cNvPr>
          <p:cNvPicPr>
            <a:picLocks noChangeAspect="1"/>
          </p:cNvPicPr>
          <p:nvPr/>
        </p:nvPicPr>
        <p:blipFill>
          <a:blip r:embed="rId2"/>
          <a:stretch>
            <a:fillRect/>
          </a:stretch>
        </p:blipFill>
        <p:spPr>
          <a:xfrm>
            <a:off x="1992048" y="2876767"/>
            <a:ext cx="8128000" cy="2204867"/>
          </a:xfrm>
          <a:prstGeom prst="rect">
            <a:avLst/>
          </a:prstGeom>
        </p:spPr>
      </p:pic>
      <p:sp>
        <p:nvSpPr>
          <p:cNvPr id="2" name="Rectangle: Rounded Corners 1">
            <a:extLst>
              <a:ext uri="{FF2B5EF4-FFF2-40B4-BE49-F238E27FC236}">
                <a16:creationId xmlns:a16="http://schemas.microsoft.com/office/drawing/2014/main" id="{8A01F246-935A-3947-A5C1-BE07698BC723}"/>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72137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06701"/>
            <a:ext cx="12192000" cy="964679"/>
          </a:xfrm>
        </p:spPr>
        <p:txBody>
          <a:bodyPr anchor="t">
            <a:normAutofit/>
          </a:bodyPr>
          <a:lstStyle/>
          <a:p>
            <a:r>
              <a:rPr lang="en-US" sz="2400"/>
              <a:t>After using the required PEM file, Username, and DNS info provided in the prior page, I am able to connect to my EC2 instance via SSH from my Android device. </a:t>
            </a:r>
          </a:p>
          <a:p>
            <a:endParaRPr lang="en-US"/>
          </a:p>
        </p:txBody>
      </p:sp>
      <p:pic>
        <p:nvPicPr>
          <p:cNvPr id="4" name="Picture 4">
            <a:extLst>
              <a:ext uri="{FF2B5EF4-FFF2-40B4-BE49-F238E27FC236}">
                <a16:creationId xmlns:a16="http://schemas.microsoft.com/office/drawing/2014/main" id="{D124B125-EE14-FC4F-98B3-B3CF6B362BB8}"/>
              </a:ext>
            </a:extLst>
          </p:cNvPr>
          <p:cNvPicPr>
            <a:picLocks noChangeAspect="1"/>
          </p:cNvPicPr>
          <p:nvPr/>
        </p:nvPicPr>
        <p:blipFill>
          <a:blip r:embed="rId2"/>
          <a:stretch>
            <a:fillRect/>
          </a:stretch>
        </p:blipFill>
        <p:spPr>
          <a:xfrm>
            <a:off x="621195" y="2311524"/>
            <a:ext cx="11058675" cy="3178662"/>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2454506" y="4780248"/>
            <a:ext cx="1740044" cy="28397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Callout: Up Arrow 4">
            <a:extLst>
              <a:ext uri="{FF2B5EF4-FFF2-40B4-BE49-F238E27FC236}">
                <a16:creationId xmlns:a16="http://schemas.microsoft.com/office/drawing/2014/main" id="{68CEA391-153A-B048-895D-013B5A9F415F}"/>
              </a:ext>
            </a:extLst>
          </p:cNvPr>
          <p:cNvSpPr/>
          <p:nvPr/>
        </p:nvSpPr>
        <p:spPr>
          <a:xfrm>
            <a:off x="2572829" y="5064223"/>
            <a:ext cx="1503398" cy="1159566"/>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Private IP </a:t>
            </a:r>
          </a:p>
        </p:txBody>
      </p:sp>
      <p:sp>
        <p:nvSpPr>
          <p:cNvPr id="6" name="Callout: Up Arrow 5">
            <a:extLst>
              <a:ext uri="{FF2B5EF4-FFF2-40B4-BE49-F238E27FC236}">
                <a16:creationId xmlns:a16="http://schemas.microsoft.com/office/drawing/2014/main" id="{2953113E-17B2-734E-89DA-E3A3EF5848FB}"/>
              </a:ext>
            </a:extLst>
          </p:cNvPr>
          <p:cNvSpPr/>
          <p:nvPr/>
        </p:nvSpPr>
        <p:spPr>
          <a:xfrm>
            <a:off x="571750" y="5064223"/>
            <a:ext cx="1503398" cy="1159566"/>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User Name </a:t>
            </a:r>
          </a:p>
        </p:txBody>
      </p:sp>
      <p:sp>
        <p:nvSpPr>
          <p:cNvPr id="11" name="Rectangle 10">
            <a:extLst>
              <a:ext uri="{FF2B5EF4-FFF2-40B4-BE49-F238E27FC236}">
                <a16:creationId xmlns:a16="http://schemas.microsoft.com/office/drawing/2014/main" id="{E5F948FD-7B76-F543-B28F-CDF7C60FD1A4}"/>
              </a:ext>
            </a:extLst>
          </p:cNvPr>
          <p:cNvSpPr/>
          <p:nvPr/>
        </p:nvSpPr>
        <p:spPr>
          <a:xfrm>
            <a:off x="803900" y="4804623"/>
            <a:ext cx="1118848" cy="25960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D416A7E0-CAA1-164A-BEE3-C5235ED0D624}"/>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13642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662609"/>
            <a:ext cx="12192000" cy="917003"/>
          </a:xfrm>
        </p:spPr>
        <p:txBody>
          <a:bodyPr anchor="t">
            <a:normAutofit/>
          </a:bodyPr>
          <a:lstStyle/>
          <a:p>
            <a:r>
              <a:rPr lang="en-US" sz="2400"/>
              <a:t>I typed in “</a:t>
            </a:r>
            <a:r>
              <a:rPr lang="en-US" sz="2400" b="1" i="1">
                <a:solidFill>
                  <a:schemeClr val="accent2">
                    <a:lumMod val="40000"/>
                    <a:lumOff val="60000"/>
                  </a:schemeClr>
                </a:solidFill>
              </a:rPr>
              <a:t>uname –r</a:t>
            </a:r>
            <a:r>
              <a:rPr lang="en-US" sz="2400"/>
              <a:t>” to get the kernel release date.</a:t>
            </a:r>
          </a:p>
          <a:p>
            <a:endParaRPr lang="en-US"/>
          </a:p>
        </p:txBody>
      </p:sp>
      <p:pic>
        <p:nvPicPr>
          <p:cNvPr id="4" name="Picture 4">
            <a:extLst>
              <a:ext uri="{FF2B5EF4-FFF2-40B4-BE49-F238E27FC236}">
                <a16:creationId xmlns:a16="http://schemas.microsoft.com/office/drawing/2014/main" id="{BE805EF9-098E-CF4B-A9B3-A9D0D2624587}"/>
              </a:ext>
            </a:extLst>
          </p:cNvPr>
          <p:cNvPicPr>
            <a:picLocks noChangeAspect="1"/>
          </p:cNvPicPr>
          <p:nvPr/>
        </p:nvPicPr>
        <p:blipFill>
          <a:blip r:embed="rId2"/>
          <a:stretch>
            <a:fillRect/>
          </a:stretch>
        </p:blipFill>
        <p:spPr>
          <a:xfrm>
            <a:off x="2032000" y="1866154"/>
            <a:ext cx="8128000" cy="3125690"/>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flipV="1">
            <a:off x="5099720" y="3679843"/>
            <a:ext cx="996280"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05EC1DF1-61DB-FC4D-8D45-39EC69C0CD9C}"/>
              </a:ext>
            </a:extLst>
          </p:cNvPr>
          <p:cNvSpPr/>
          <p:nvPr/>
        </p:nvSpPr>
        <p:spPr>
          <a:xfrm flipV="1">
            <a:off x="2071440" y="3946070"/>
            <a:ext cx="3028280"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Callout: Right Arrow 4">
            <a:extLst>
              <a:ext uri="{FF2B5EF4-FFF2-40B4-BE49-F238E27FC236}">
                <a16:creationId xmlns:a16="http://schemas.microsoft.com/office/drawing/2014/main" id="{9C31D8E4-7FFB-384B-BDA6-1764BAD33C28}"/>
              </a:ext>
            </a:extLst>
          </p:cNvPr>
          <p:cNvSpPr/>
          <p:nvPr/>
        </p:nvSpPr>
        <p:spPr>
          <a:xfrm>
            <a:off x="242640" y="3474169"/>
            <a:ext cx="1828800" cy="1127203"/>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1">
                    <a:lumMod val="50000"/>
                  </a:schemeClr>
                </a:solidFill>
              </a:rPr>
              <a:t>Kernel Info</a:t>
            </a:r>
          </a:p>
        </p:txBody>
      </p:sp>
      <p:sp>
        <p:nvSpPr>
          <p:cNvPr id="2" name="Rectangle: Rounded Corners 1">
            <a:extLst>
              <a:ext uri="{FF2B5EF4-FFF2-40B4-BE49-F238E27FC236}">
                <a16:creationId xmlns:a16="http://schemas.microsoft.com/office/drawing/2014/main" id="{F5E7F796-EABB-AA49-87A1-7A16C537C1CE}"/>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121004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06701"/>
            <a:ext cx="12192000" cy="964679"/>
          </a:xfrm>
        </p:spPr>
        <p:txBody>
          <a:bodyPr anchor="t">
            <a:normAutofit/>
          </a:bodyPr>
          <a:lstStyle/>
          <a:p>
            <a:r>
              <a:rPr lang="en-US" sz="2400"/>
              <a:t>I typed in “</a:t>
            </a:r>
            <a:r>
              <a:rPr lang="en-US" sz="2400" b="1" i="1">
                <a:solidFill>
                  <a:schemeClr val="accent2">
                    <a:lumMod val="40000"/>
                    <a:lumOff val="60000"/>
                  </a:schemeClr>
                </a:solidFill>
              </a:rPr>
              <a:t>cat /etc/os-release</a:t>
            </a:r>
            <a:r>
              <a:rPr lang="en-US" sz="2400"/>
              <a:t>” to check the OS version of Linux running on my EC2 instance.</a:t>
            </a:r>
          </a:p>
          <a:p>
            <a:endParaRPr lang="en-US"/>
          </a:p>
        </p:txBody>
      </p:sp>
      <p:pic>
        <p:nvPicPr>
          <p:cNvPr id="4" name="Picture 4">
            <a:extLst>
              <a:ext uri="{FF2B5EF4-FFF2-40B4-BE49-F238E27FC236}">
                <a16:creationId xmlns:a16="http://schemas.microsoft.com/office/drawing/2014/main" id="{92BCE10C-FDA8-7544-A134-25EE90DDCFEF}"/>
              </a:ext>
            </a:extLst>
          </p:cNvPr>
          <p:cNvPicPr>
            <a:picLocks noChangeAspect="1"/>
          </p:cNvPicPr>
          <p:nvPr/>
        </p:nvPicPr>
        <p:blipFill>
          <a:blip r:embed="rId2"/>
          <a:stretch>
            <a:fillRect/>
          </a:stretch>
        </p:blipFill>
        <p:spPr>
          <a:xfrm>
            <a:off x="1919593" y="1225688"/>
            <a:ext cx="8128000" cy="5342120"/>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5004366" y="3534725"/>
            <a:ext cx="2035851" cy="20428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325E1A4C-F3C4-9846-9295-4F36FF581EC3}"/>
              </a:ext>
            </a:extLst>
          </p:cNvPr>
          <p:cNvSpPr/>
          <p:nvPr/>
        </p:nvSpPr>
        <p:spPr>
          <a:xfrm>
            <a:off x="1964162" y="3798168"/>
            <a:ext cx="4354285" cy="223630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allout: Left Arrow 7">
            <a:extLst>
              <a:ext uri="{FF2B5EF4-FFF2-40B4-BE49-F238E27FC236}">
                <a16:creationId xmlns:a16="http://schemas.microsoft.com/office/drawing/2014/main" id="{D9732175-1355-CE4E-9427-A6DD0356B515}"/>
              </a:ext>
            </a:extLst>
          </p:cNvPr>
          <p:cNvSpPr/>
          <p:nvPr/>
        </p:nvSpPr>
        <p:spPr>
          <a:xfrm>
            <a:off x="6318447" y="3953436"/>
            <a:ext cx="3076398" cy="1828800"/>
          </a:xfrm>
          <a:prstGeom prst="lef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1">
                    <a:lumMod val="50000"/>
                  </a:schemeClr>
                </a:solidFill>
              </a:rPr>
              <a:t>Operating System</a:t>
            </a:r>
          </a:p>
          <a:p>
            <a:pPr algn="ctr"/>
            <a:r>
              <a:rPr lang="en-US">
                <a:solidFill>
                  <a:schemeClr val="accent1">
                    <a:lumMod val="50000"/>
                  </a:schemeClr>
                </a:solidFill>
              </a:rPr>
              <a:t>Information</a:t>
            </a:r>
          </a:p>
        </p:txBody>
      </p:sp>
      <p:sp>
        <p:nvSpPr>
          <p:cNvPr id="2" name="Rectangle: Rounded Corners 1">
            <a:extLst>
              <a:ext uri="{FF2B5EF4-FFF2-40B4-BE49-F238E27FC236}">
                <a16:creationId xmlns:a16="http://schemas.microsoft.com/office/drawing/2014/main" id="{AD72A782-2BC3-514D-A394-FB42923EAF97}"/>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3841190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763183"/>
            <a:ext cx="12192000" cy="1106320"/>
          </a:xfrm>
        </p:spPr>
        <p:txBody>
          <a:bodyPr anchor="t">
            <a:normAutofit/>
          </a:bodyPr>
          <a:lstStyle/>
          <a:p>
            <a:r>
              <a:rPr lang="en-US" sz="2400"/>
              <a:t>I typed “</a:t>
            </a:r>
            <a:r>
              <a:rPr lang="en-US" sz="2400" b="1" i="1">
                <a:solidFill>
                  <a:schemeClr val="accent2">
                    <a:lumMod val="40000"/>
                    <a:lumOff val="60000"/>
                  </a:schemeClr>
                </a:solidFill>
              </a:rPr>
              <a:t>ping –c 4 www.facebook.com</a:t>
            </a:r>
            <a:r>
              <a:rPr lang="en-US" sz="2400"/>
              <a:t>” to verify my EC2 instance has a working public connection.</a:t>
            </a:r>
          </a:p>
          <a:p>
            <a:endParaRPr lang="en-US"/>
          </a:p>
        </p:txBody>
      </p:sp>
      <p:pic>
        <p:nvPicPr>
          <p:cNvPr id="4" name="Picture 4">
            <a:extLst>
              <a:ext uri="{FF2B5EF4-FFF2-40B4-BE49-F238E27FC236}">
                <a16:creationId xmlns:a16="http://schemas.microsoft.com/office/drawing/2014/main" id="{020A59B8-9FE8-8046-A44A-211A7B6F6087}"/>
              </a:ext>
            </a:extLst>
          </p:cNvPr>
          <p:cNvPicPr>
            <a:picLocks noChangeAspect="1"/>
          </p:cNvPicPr>
          <p:nvPr/>
        </p:nvPicPr>
        <p:blipFill>
          <a:blip r:embed="rId2"/>
          <a:stretch>
            <a:fillRect/>
          </a:stretch>
        </p:blipFill>
        <p:spPr>
          <a:xfrm>
            <a:off x="1866347" y="2451759"/>
            <a:ext cx="8128000" cy="2202959"/>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4205686" y="2451759"/>
            <a:ext cx="2112761" cy="12768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4AC6DC02-73D9-0F4B-97AD-46E06A2FFB1C}"/>
              </a:ext>
            </a:extLst>
          </p:cNvPr>
          <p:cNvSpPr/>
          <p:nvPr/>
        </p:nvSpPr>
        <p:spPr>
          <a:xfrm>
            <a:off x="1866347" y="3951988"/>
            <a:ext cx="4954973" cy="20114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Callout: Up Arrow 7">
            <a:extLst>
              <a:ext uri="{FF2B5EF4-FFF2-40B4-BE49-F238E27FC236}">
                <a16:creationId xmlns:a16="http://schemas.microsoft.com/office/drawing/2014/main" id="{9AE533B4-CF89-1D41-B59C-58C510D89448}"/>
              </a:ext>
            </a:extLst>
          </p:cNvPr>
          <p:cNvSpPr/>
          <p:nvPr/>
        </p:nvSpPr>
        <p:spPr>
          <a:xfrm>
            <a:off x="5404047" y="4170885"/>
            <a:ext cx="1828800" cy="1828800"/>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Successful Ping</a:t>
            </a:r>
          </a:p>
        </p:txBody>
      </p:sp>
      <p:sp>
        <p:nvSpPr>
          <p:cNvPr id="2" name="Rectangle: Rounded Corners 1">
            <a:extLst>
              <a:ext uri="{FF2B5EF4-FFF2-40B4-BE49-F238E27FC236}">
                <a16:creationId xmlns:a16="http://schemas.microsoft.com/office/drawing/2014/main" id="{AE49D399-303E-014C-98C9-3FCACAF0E244}"/>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1493071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06701"/>
            <a:ext cx="12192000" cy="964679"/>
          </a:xfrm>
        </p:spPr>
        <p:txBody>
          <a:bodyPr anchor="t">
            <a:normAutofit/>
          </a:bodyPr>
          <a:lstStyle/>
          <a:p>
            <a:r>
              <a:rPr lang="en-US" sz="2400"/>
              <a:t>I typed “</a:t>
            </a:r>
            <a:r>
              <a:rPr lang="en-US" sz="2400" b="1" i="1">
                <a:solidFill>
                  <a:schemeClr val="accent2">
                    <a:lumMod val="40000"/>
                    <a:lumOff val="60000"/>
                  </a:schemeClr>
                </a:solidFill>
              </a:rPr>
              <a:t>ifconfig</a:t>
            </a:r>
            <a:r>
              <a:rPr lang="en-US" sz="2400"/>
              <a:t>” to view the current network interface and private IPv4 address.</a:t>
            </a:r>
          </a:p>
          <a:p>
            <a:endParaRPr lang="en-US"/>
          </a:p>
        </p:txBody>
      </p:sp>
      <p:pic>
        <p:nvPicPr>
          <p:cNvPr id="4" name="Picture 4">
            <a:extLst>
              <a:ext uri="{FF2B5EF4-FFF2-40B4-BE49-F238E27FC236}">
                <a16:creationId xmlns:a16="http://schemas.microsoft.com/office/drawing/2014/main" id="{5CE7CED3-E577-3040-A400-9E04EAE92D3A}"/>
              </a:ext>
            </a:extLst>
          </p:cNvPr>
          <p:cNvPicPr>
            <a:picLocks noChangeAspect="1"/>
          </p:cNvPicPr>
          <p:nvPr/>
        </p:nvPicPr>
        <p:blipFill>
          <a:blip r:embed="rId2"/>
          <a:stretch>
            <a:fillRect/>
          </a:stretch>
        </p:blipFill>
        <p:spPr>
          <a:xfrm>
            <a:off x="2203398" y="1311281"/>
            <a:ext cx="7868030" cy="5418667"/>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5424413" y="1354451"/>
            <a:ext cx="917699"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182CEF0D-A338-2448-AA55-160BF6292ADB}"/>
              </a:ext>
            </a:extLst>
          </p:cNvPr>
          <p:cNvSpPr/>
          <p:nvPr/>
        </p:nvSpPr>
        <p:spPr>
          <a:xfrm>
            <a:off x="3121611" y="1866702"/>
            <a:ext cx="1794709"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allout: Right Arrow 12">
            <a:extLst>
              <a:ext uri="{FF2B5EF4-FFF2-40B4-BE49-F238E27FC236}">
                <a16:creationId xmlns:a16="http://schemas.microsoft.com/office/drawing/2014/main" id="{9D2E465C-6B01-F84D-B29D-58614A5FA487}"/>
              </a:ext>
            </a:extLst>
          </p:cNvPr>
          <p:cNvSpPr/>
          <p:nvPr/>
        </p:nvSpPr>
        <p:spPr>
          <a:xfrm>
            <a:off x="674441" y="1420031"/>
            <a:ext cx="2443357" cy="1127203"/>
          </a:xfrm>
          <a:prstGeom prst="rightArrowCallout">
            <a:avLst>
              <a:gd name="adj1" fmla="val 19752"/>
              <a:gd name="adj2" fmla="val 17127"/>
              <a:gd name="adj3" fmla="val 26050"/>
              <a:gd name="adj4" fmla="val 58384"/>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1">
                    <a:lumMod val="50000"/>
                  </a:schemeClr>
                </a:solidFill>
              </a:rPr>
              <a:t>Private IPv4</a:t>
            </a:r>
          </a:p>
          <a:p>
            <a:pPr algn="ctr"/>
            <a:r>
              <a:rPr lang="en-US">
                <a:solidFill>
                  <a:schemeClr val="accent1">
                    <a:lumMod val="50000"/>
                  </a:schemeClr>
                </a:solidFill>
              </a:rPr>
              <a:t>Address</a:t>
            </a:r>
          </a:p>
        </p:txBody>
      </p:sp>
      <p:sp>
        <p:nvSpPr>
          <p:cNvPr id="2" name="Rectangle: Rounded Corners 1">
            <a:extLst>
              <a:ext uri="{FF2B5EF4-FFF2-40B4-BE49-F238E27FC236}">
                <a16:creationId xmlns:a16="http://schemas.microsoft.com/office/drawing/2014/main" id="{338D04CC-74B9-E145-BDFD-E2F3A78304A3}"/>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838059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222904"/>
          </a:xfrm>
        </p:spPr>
        <p:txBody>
          <a:bodyPr anchor="t">
            <a:normAutofit/>
          </a:bodyPr>
          <a:lstStyle/>
          <a:p>
            <a:r>
              <a:rPr lang="en-US" sz="2400"/>
              <a:t>Now that I verified my EC2 Instance was successfully launched and working, it’s time for me to terminate it. I select </a:t>
            </a:r>
            <a:r>
              <a:rPr lang="en-US" sz="2400" b="1" i="1">
                <a:solidFill>
                  <a:schemeClr val="accent1">
                    <a:lumMod val="60000"/>
                    <a:lumOff val="40000"/>
                  </a:schemeClr>
                </a:solidFill>
              </a:rPr>
              <a:t>Terminate instance</a:t>
            </a:r>
            <a:r>
              <a:rPr lang="en-US" sz="2400"/>
              <a:t> in the drop-down menu of </a:t>
            </a:r>
            <a:r>
              <a:rPr lang="en-US" sz="2400" b="1" i="1">
                <a:solidFill>
                  <a:schemeClr val="accent1">
                    <a:lumMod val="60000"/>
                    <a:lumOff val="40000"/>
                  </a:schemeClr>
                </a:solidFill>
              </a:rPr>
              <a:t>Instance state</a:t>
            </a:r>
            <a:r>
              <a:rPr lang="en-US" sz="2400"/>
              <a:t> in AWS.</a:t>
            </a:r>
          </a:p>
          <a:p>
            <a:endParaRPr lang="en-US"/>
          </a:p>
        </p:txBody>
      </p:sp>
      <p:pic>
        <p:nvPicPr>
          <p:cNvPr id="4" name="Picture 4">
            <a:extLst>
              <a:ext uri="{FF2B5EF4-FFF2-40B4-BE49-F238E27FC236}">
                <a16:creationId xmlns:a16="http://schemas.microsoft.com/office/drawing/2014/main" id="{2013C287-8FDC-644F-94D6-CE9B26427C23}"/>
              </a:ext>
            </a:extLst>
          </p:cNvPr>
          <p:cNvPicPr>
            <a:picLocks noChangeAspect="1"/>
          </p:cNvPicPr>
          <p:nvPr/>
        </p:nvPicPr>
        <p:blipFill>
          <a:blip r:embed="rId2"/>
          <a:stretch>
            <a:fillRect/>
          </a:stretch>
        </p:blipFill>
        <p:spPr>
          <a:xfrm>
            <a:off x="63616" y="1376565"/>
            <a:ext cx="12064768" cy="5397426"/>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9743201" y="2591273"/>
            <a:ext cx="686970" cy="14790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10640055" y="230260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98056DAA-13A4-7D4D-ACA3-0CC7E0DAE54B}"/>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43062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06701"/>
            <a:ext cx="12192000" cy="964679"/>
          </a:xfrm>
        </p:spPr>
        <p:txBody>
          <a:bodyPr anchor="t">
            <a:normAutofit/>
          </a:bodyPr>
          <a:lstStyle/>
          <a:p>
            <a:r>
              <a:rPr lang="en-US" sz="2400"/>
              <a:t>Since I enabled </a:t>
            </a:r>
            <a:r>
              <a:rPr lang="en-US" sz="2400" b="1" i="1">
                <a:solidFill>
                  <a:schemeClr val="accent1">
                    <a:lumMod val="60000"/>
                    <a:lumOff val="40000"/>
                  </a:schemeClr>
                </a:solidFill>
              </a:rPr>
              <a:t>Protect against accidental termination </a:t>
            </a:r>
            <a:r>
              <a:rPr lang="en-US" sz="2400"/>
              <a:t>In the EC2 configuration of my instance earlier, I get an error message saying it failed to terminate the instance.</a:t>
            </a:r>
          </a:p>
          <a:p>
            <a:endParaRPr lang="en-US"/>
          </a:p>
        </p:txBody>
      </p:sp>
      <p:pic>
        <p:nvPicPr>
          <p:cNvPr id="4" name="Picture 4">
            <a:extLst>
              <a:ext uri="{FF2B5EF4-FFF2-40B4-BE49-F238E27FC236}">
                <a16:creationId xmlns:a16="http://schemas.microsoft.com/office/drawing/2014/main" id="{3E7E867D-7C8D-2541-AEEF-67ED51F524A4}"/>
              </a:ext>
            </a:extLst>
          </p:cNvPr>
          <p:cNvPicPr>
            <a:picLocks noChangeAspect="1"/>
          </p:cNvPicPr>
          <p:nvPr/>
        </p:nvPicPr>
        <p:blipFill>
          <a:blip r:embed="rId2"/>
          <a:stretch>
            <a:fillRect/>
          </a:stretch>
        </p:blipFill>
        <p:spPr>
          <a:xfrm>
            <a:off x="39951" y="2172969"/>
            <a:ext cx="12112098" cy="1900474"/>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194366" y="2534896"/>
            <a:ext cx="4964345" cy="25161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48709F79-4DA3-5B4B-8EE9-5203D016C69A}"/>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
        <p:nvSpPr>
          <p:cNvPr id="6" name="Arrow: Down 5">
            <a:extLst>
              <a:ext uri="{FF2B5EF4-FFF2-40B4-BE49-F238E27FC236}">
                <a16:creationId xmlns:a16="http://schemas.microsoft.com/office/drawing/2014/main" id="{44A38935-6ADC-2842-9FDA-0CCA48033B60}"/>
              </a:ext>
            </a:extLst>
          </p:cNvPr>
          <p:cNvSpPr/>
          <p:nvPr/>
        </p:nvSpPr>
        <p:spPr>
          <a:xfrm rot="5400000">
            <a:off x="6398175" y="229807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088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828261"/>
            <a:ext cx="12192000" cy="1177314"/>
          </a:xfrm>
        </p:spPr>
        <p:txBody>
          <a:bodyPr anchor="t">
            <a:normAutofit/>
          </a:bodyPr>
          <a:lstStyle/>
          <a:p>
            <a:r>
              <a:rPr lang="en-US" sz="2400"/>
              <a:t>To fix this, I have to disable termination protection. I click on </a:t>
            </a:r>
            <a:r>
              <a:rPr lang="en-US" sz="2400" b="1" i="1">
                <a:solidFill>
                  <a:schemeClr val="accent1">
                    <a:lumMod val="60000"/>
                    <a:lumOff val="40000"/>
                  </a:schemeClr>
                </a:solidFill>
              </a:rPr>
              <a:t>Actions</a:t>
            </a:r>
            <a:r>
              <a:rPr lang="en-US" sz="2400"/>
              <a:t>, then </a:t>
            </a:r>
            <a:r>
              <a:rPr lang="en-US" sz="2400" b="1" i="1">
                <a:solidFill>
                  <a:schemeClr val="accent1">
                    <a:lumMod val="60000"/>
                    <a:lumOff val="40000"/>
                  </a:schemeClr>
                </a:solidFill>
              </a:rPr>
              <a:t>Instance settings</a:t>
            </a:r>
            <a:r>
              <a:rPr lang="en-US" sz="2400"/>
              <a:t>, then </a:t>
            </a:r>
            <a:r>
              <a:rPr lang="en-US" sz="2400" b="1" i="1">
                <a:solidFill>
                  <a:schemeClr val="accent1">
                    <a:lumMod val="60000"/>
                    <a:lumOff val="40000"/>
                  </a:schemeClr>
                </a:solidFill>
              </a:rPr>
              <a:t>Change termination protection</a:t>
            </a:r>
            <a:r>
              <a:rPr lang="en-US" sz="2400"/>
              <a:t>.</a:t>
            </a:r>
          </a:p>
          <a:p>
            <a:endParaRPr lang="en-US"/>
          </a:p>
        </p:txBody>
      </p:sp>
      <p:pic>
        <p:nvPicPr>
          <p:cNvPr id="4" name="Picture 4">
            <a:extLst>
              <a:ext uri="{FF2B5EF4-FFF2-40B4-BE49-F238E27FC236}">
                <a16:creationId xmlns:a16="http://schemas.microsoft.com/office/drawing/2014/main" id="{FA56C5EC-625A-E942-87CF-6EFBE6A3185A}"/>
              </a:ext>
            </a:extLst>
          </p:cNvPr>
          <p:cNvPicPr>
            <a:picLocks noChangeAspect="1"/>
          </p:cNvPicPr>
          <p:nvPr/>
        </p:nvPicPr>
        <p:blipFill>
          <a:blip r:embed="rId2"/>
          <a:stretch>
            <a:fillRect/>
          </a:stretch>
        </p:blipFill>
        <p:spPr>
          <a:xfrm>
            <a:off x="129563" y="2218557"/>
            <a:ext cx="11932873" cy="2823187"/>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0530744" y="3366289"/>
            <a:ext cx="579783" cy="12423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AF2B8A7E-E483-5647-8175-1926629CCB30}"/>
              </a:ext>
            </a:extLst>
          </p:cNvPr>
          <p:cNvSpPr/>
          <p:nvPr/>
        </p:nvSpPr>
        <p:spPr>
          <a:xfrm>
            <a:off x="9227772" y="3844077"/>
            <a:ext cx="971669" cy="10791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Callout: Left Arrow 5">
            <a:extLst>
              <a:ext uri="{FF2B5EF4-FFF2-40B4-BE49-F238E27FC236}">
                <a16:creationId xmlns:a16="http://schemas.microsoft.com/office/drawing/2014/main" id="{8E1139E8-789B-3540-8CB1-7D4B3D59A425}"/>
              </a:ext>
            </a:extLst>
          </p:cNvPr>
          <p:cNvSpPr/>
          <p:nvPr/>
        </p:nvSpPr>
        <p:spPr>
          <a:xfrm flipH="1">
            <a:off x="10286170" y="3269175"/>
            <a:ext cx="244573" cy="316011"/>
          </a:xfrm>
          <a:prstGeom prst="lef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2</a:t>
            </a:r>
          </a:p>
        </p:txBody>
      </p:sp>
      <p:sp>
        <p:nvSpPr>
          <p:cNvPr id="11" name="Callout: Left Arrow 10">
            <a:extLst>
              <a:ext uri="{FF2B5EF4-FFF2-40B4-BE49-F238E27FC236}">
                <a16:creationId xmlns:a16="http://schemas.microsoft.com/office/drawing/2014/main" id="{16CA4C57-9535-4848-8725-4027DC9C89E0}"/>
              </a:ext>
            </a:extLst>
          </p:cNvPr>
          <p:cNvSpPr/>
          <p:nvPr/>
        </p:nvSpPr>
        <p:spPr>
          <a:xfrm flipH="1">
            <a:off x="8965448" y="3740026"/>
            <a:ext cx="244573" cy="316011"/>
          </a:xfrm>
          <a:prstGeom prst="leftArrowCallout">
            <a:avLst>
              <a:gd name="adj1" fmla="val 0"/>
              <a:gd name="adj2" fmla="val 25000"/>
              <a:gd name="adj3" fmla="val 25000"/>
              <a:gd name="adj4" fmla="val 649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3</a:t>
            </a:r>
          </a:p>
        </p:txBody>
      </p:sp>
      <p:sp>
        <p:nvSpPr>
          <p:cNvPr id="13" name="Rectangle 12">
            <a:extLst>
              <a:ext uri="{FF2B5EF4-FFF2-40B4-BE49-F238E27FC236}">
                <a16:creationId xmlns:a16="http://schemas.microsoft.com/office/drawing/2014/main" id="{82EA0D63-3E31-A546-84E5-F0431F150D8F}"/>
              </a:ext>
            </a:extLst>
          </p:cNvPr>
          <p:cNvSpPr/>
          <p:nvPr/>
        </p:nvSpPr>
        <p:spPr>
          <a:xfrm>
            <a:off x="10530743" y="2730304"/>
            <a:ext cx="367592" cy="12423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allout: Left Arrow 14">
            <a:extLst>
              <a:ext uri="{FF2B5EF4-FFF2-40B4-BE49-F238E27FC236}">
                <a16:creationId xmlns:a16="http://schemas.microsoft.com/office/drawing/2014/main" id="{79DB7071-3B74-7F4E-A89E-66B929DE0CFF}"/>
              </a:ext>
            </a:extLst>
          </p:cNvPr>
          <p:cNvSpPr/>
          <p:nvPr/>
        </p:nvSpPr>
        <p:spPr>
          <a:xfrm flipH="1">
            <a:off x="10286169" y="2636400"/>
            <a:ext cx="244573" cy="316011"/>
          </a:xfrm>
          <a:prstGeom prst="lef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1</a:t>
            </a:r>
          </a:p>
        </p:txBody>
      </p:sp>
      <p:sp>
        <p:nvSpPr>
          <p:cNvPr id="2" name="Rectangle: Rounded Corners 1">
            <a:extLst>
              <a:ext uri="{FF2B5EF4-FFF2-40B4-BE49-F238E27FC236}">
                <a16:creationId xmlns:a16="http://schemas.microsoft.com/office/drawing/2014/main" id="{BD7E2F5D-06A0-0043-BF03-272F64F9CECA}"/>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1097792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06701"/>
            <a:ext cx="12192000" cy="964679"/>
          </a:xfrm>
        </p:spPr>
        <p:txBody>
          <a:bodyPr anchor="t">
            <a:normAutofit/>
          </a:bodyPr>
          <a:lstStyle/>
          <a:p>
            <a:r>
              <a:rPr lang="en-US" sz="2400"/>
              <a:t>I needed to uncheck </a:t>
            </a:r>
            <a:r>
              <a:rPr lang="en-US" sz="2400" b="1" i="1">
                <a:solidFill>
                  <a:schemeClr val="accent1">
                    <a:lumMod val="60000"/>
                    <a:lumOff val="40000"/>
                  </a:schemeClr>
                </a:solidFill>
              </a:rPr>
              <a:t>Enable</a:t>
            </a:r>
            <a:r>
              <a:rPr lang="en-US" sz="2400"/>
              <a:t> for termination protection and click </a:t>
            </a:r>
            <a:r>
              <a:rPr lang="en-US" sz="2400" b="1" i="1">
                <a:solidFill>
                  <a:schemeClr val="accent1">
                    <a:lumMod val="60000"/>
                    <a:lumOff val="40000"/>
                  </a:schemeClr>
                </a:solidFill>
              </a:rPr>
              <a:t>Save</a:t>
            </a:r>
            <a:r>
              <a:rPr lang="en-US" sz="2400"/>
              <a:t> so I can properly terminate my EC2 Instance now.</a:t>
            </a:r>
          </a:p>
          <a:p>
            <a:endParaRPr lang="en-US"/>
          </a:p>
        </p:txBody>
      </p:sp>
      <p:pic>
        <p:nvPicPr>
          <p:cNvPr id="4" name="Picture 4">
            <a:extLst>
              <a:ext uri="{FF2B5EF4-FFF2-40B4-BE49-F238E27FC236}">
                <a16:creationId xmlns:a16="http://schemas.microsoft.com/office/drawing/2014/main" id="{D5C4363C-BB66-B744-AD15-BB4B03E4090D}"/>
              </a:ext>
            </a:extLst>
          </p:cNvPr>
          <p:cNvPicPr>
            <a:picLocks noChangeAspect="1"/>
          </p:cNvPicPr>
          <p:nvPr/>
        </p:nvPicPr>
        <p:blipFill>
          <a:blip r:embed="rId2"/>
          <a:stretch>
            <a:fillRect/>
          </a:stretch>
        </p:blipFill>
        <p:spPr>
          <a:xfrm>
            <a:off x="1992048" y="1529149"/>
            <a:ext cx="8128000" cy="4299594"/>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2348015" y="3745415"/>
            <a:ext cx="784411"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3342310" y="349972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5B00B7D-DE97-934A-8BE4-F513B4B054FA}"/>
              </a:ext>
            </a:extLst>
          </p:cNvPr>
          <p:cNvSpPr/>
          <p:nvPr/>
        </p:nvSpPr>
        <p:spPr>
          <a:xfrm>
            <a:off x="9262573" y="5328851"/>
            <a:ext cx="794880" cy="36248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Arrow: Down 5">
            <a:extLst>
              <a:ext uri="{FF2B5EF4-FFF2-40B4-BE49-F238E27FC236}">
                <a16:creationId xmlns:a16="http://schemas.microsoft.com/office/drawing/2014/main" id="{7136B65F-8616-2C4B-B3B8-7D7B231ADE6C}"/>
              </a:ext>
            </a:extLst>
          </p:cNvPr>
          <p:cNvSpPr/>
          <p:nvPr/>
        </p:nvSpPr>
        <p:spPr>
          <a:xfrm rot="5400000">
            <a:off x="10267339" y="5147468"/>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AFE66FED-90BC-6241-9E75-AA29789BC29B}"/>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1654776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8D6EC89-C1C3-A14D-9069-02A3CF651AC9}"/>
              </a:ext>
            </a:extLst>
          </p:cNvPr>
          <p:cNvSpPr/>
          <p:nvPr/>
        </p:nvSpPr>
        <p:spPr>
          <a:xfrm>
            <a:off x="3514192" y="2490699"/>
            <a:ext cx="2153479" cy="431879"/>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B68916-E451-AC42-A3D0-5B4DD6710382}"/>
              </a:ext>
            </a:extLst>
          </p:cNvPr>
          <p:cNvSpPr>
            <a:spLocks noGrp="1"/>
          </p:cNvSpPr>
          <p:nvPr>
            <p:ph type="title"/>
          </p:nvPr>
        </p:nvSpPr>
        <p:spPr>
          <a:xfrm>
            <a:off x="0" y="1153649"/>
            <a:ext cx="12191999" cy="912218"/>
          </a:xfrm>
        </p:spPr>
        <p:txBody>
          <a:bodyPr anchor="t">
            <a:normAutofit/>
          </a:bodyPr>
          <a:lstStyle/>
          <a:p>
            <a:pPr algn="ctr"/>
            <a:r>
              <a:rPr lang="en-US" sz="4800" b="1">
                <a:solidFill>
                  <a:schemeClr val="accent1">
                    <a:lumMod val="40000"/>
                    <a:lumOff val="60000"/>
                  </a:schemeClr>
                </a:solidFill>
              </a:rPr>
              <a:t>Concepts Covered</a:t>
            </a:r>
          </a:p>
        </p:txBody>
      </p:sp>
      <p:sp>
        <p:nvSpPr>
          <p:cNvPr id="7" name="Rectangle: Rounded Corners 6">
            <a:extLst>
              <a:ext uri="{FF2B5EF4-FFF2-40B4-BE49-F238E27FC236}">
                <a16:creationId xmlns:a16="http://schemas.microsoft.com/office/drawing/2014/main" id="{95D7BE96-A335-9348-8F10-CF7544340E95}"/>
              </a:ext>
            </a:extLst>
          </p:cNvPr>
          <p:cNvSpPr/>
          <p:nvPr/>
        </p:nvSpPr>
        <p:spPr>
          <a:xfrm>
            <a:off x="3520108" y="3149218"/>
            <a:ext cx="2153479" cy="431879"/>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C05F229-CCDB-CD46-A083-5A066A6C2584}"/>
              </a:ext>
            </a:extLst>
          </p:cNvPr>
          <p:cNvSpPr/>
          <p:nvPr/>
        </p:nvSpPr>
        <p:spPr>
          <a:xfrm>
            <a:off x="3520091" y="3830365"/>
            <a:ext cx="2153479" cy="431879"/>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4AEEC89-74EF-5248-ACB1-3CAD9606F105}"/>
              </a:ext>
            </a:extLst>
          </p:cNvPr>
          <p:cNvSpPr/>
          <p:nvPr/>
        </p:nvSpPr>
        <p:spPr>
          <a:xfrm>
            <a:off x="3520090" y="4498652"/>
            <a:ext cx="2153479" cy="431879"/>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799CD09-8614-7D40-A03D-C1AEB759C99F}"/>
              </a:ext>
            </a:extLst>
          </p:cNvPr>
          <p:cNvSpPr/>
          <p:nvPr/>
        </p:nvSpPr>
        <p:spPr>
          <a:xfrm>
            <a:off x="3520089" y="5187287"/>
            <a:ext cx="2153479" cy="431879"/>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E38A6D-5E3D-5044-B702-3B5426A5E73E}"/>
              </a:ext>
            </a:extLst>
          </p:cNvPr>
          <p:cNvSpPr>
            <a:spLocks noGrp="1"/>
          </p:cNvSpPr>
          <p:nvPr>
            <p:ph idx="1"/>
          </p:nvPr>
        </p:nvSpPr>
        <p:spPr>
          <a:xfrm>
            <a:off x="3502360" y="1212811"/>
            <a:ext cx="5602593" cy="5645189"/>
          </a:xfrm>
        </p:spPr>
        <p:txBody>
          <a:bodyPr anchor="ctr"/>
          <a:lstStyle/>
          <a:p>
            <a:pPr marL="0" indent="0">
              <a:buNone/>
            </a:pPr>
            <a:r>
              <a:rPr lang="en-US" sz="3600" b="1" i="1" cap="all">
                <a:ln w="3175" cmpd="sng">
                  <a:noFill/>
                </a:ln>
                <a:solidFill>
                  <a:schemeClr val="accent1">
                    <a:lumMod val="75000"/>
                  </a:schemeClr>
                </a:solidFill>
                <a:latin typeface="+mj-lt"/>
                <a:ea typeface="+mj-ea"/>
                <a:cs typeface="+mj-cs"/>
              </a:rPr>
              <a:t>Section 1:</a:t>
            </a:r>
            <a:r>
              <a:rPr lang="en-US" sz="2800" b="1" cap="all">
                <a:ln w="3175" cmpd="sng">
                  <a:noFill/>
                </a:ln>
                <a:latin typeface="+mj-lt"/>
                <a:ea typeface="+mj-ea"/>
                <a:cs typeface="+mj-cs"/>
              </a:rPr>
              <a:t> Virtual Machines</a:t>
            </a:r>
          </a:p>
          <a:p>
            <a:pPr marL="0" indent="0">
              <a:buNone/>
            </a:pPr>
            <a:r>
              <a:rPr lang="en-US" sz="3600" b="1" i="1" cap="all">
                <a:ln w="3175" cmpd="sng">
                  <a:noFill/>
                </a:ln>
                <a:solidFill>
                  <a:schemeClr val="accent1">
                    <a:lumMod val="75000"/>
                  </a:schemeClr>
                </a:solidFill>
                <a:latin typeface="+mj-lt"/>
                <a:ea typeface="+mj-ea"/>
                <a:cs typeface="+mj-cs"/>
              </a:rPr>
              <a:t>Section 2:</a:t>
            </a:r>
            <a:r>
              <a:rPr lang="en-US" sz="2800" b="1" cap="all">
                <a:ln w="3175" cmpd="sng">
                  <a:noFill/>
                </a:ln>
                <a:latin typeface="+mj-lt"/>
                <a:ea typeface="+mj-ea"/>
                <a:cs typeface="+mj-cs"/>
              </a:rPr>
              <a:t> Virtual Networks</a:t>
            </a:r>
          </a:p>
          <a:p>
            <a:pPr marL="0" indent="0">
              <a:buNone/>
            </a:pPr>
            <a:r>
              <a:rPr lang="en-US" sz="3600" b="1" i="1" cap="all">
                <a:ln w="3175" cmpd="sng">
                  <a:noFill/>
                </a:ln>
                <a:solidFill>
                  <a:schemeClr val="accent1">
                    <a:lumMod val="75000"/>
                  </a:schemeClr>
                </a:solidFill>
                <a:latin typeface="+mj-lt"/>
                <a:ea typeface="+mj-ea"/>
                <a:cs typeface="+mj-cs"/>
              </a:rPr>
              <a:t>Section 3:</a:t>
            </a:r>
            <a:r>
              <a:rPr lang="en-US" sz="2800" b="1" cap="all">
                <a:ln w="3175" cmpd="sng">
                  <a:noFill/>
                </a:ln>
                <a:latin typeface="+mj-lt"/>
                <a:ea typeface="+mj-ea"/>
                <a:cs typeface="+mj-cs"/>
              </a:rPr>
              <a:t> VM Security</a:t>
            </a:r>
          </a:p>
          <a:p>
            <a:pPr marL="0" indent="0">
              <a:buNone/>
            </a:pPr>
            <a:r>
              <a:rPr lang="en-US" sz="3600" b="1" i="1" cap="all">
                <a:ln w="3175" cmpd="sng">
                  <a:noFill/>
                </a:ln>
                <a:solidFill>
                  <a:schemeClr val="accent1">
                    <a:lumMod val="75000"/>
                  </a:schemeClr>
                </a:solidFill>
                <a:latin typeface="+mj-lt"/>
                <a:ea typeface="+mj-ea"/>
                <a:cs typeface="+mj-cs"/>
              </a:rPr>
              <a:t>Section 4:</a:t>
            </a:r>
            <a:r>
              <a:rPr lang="en-US" sz="2800" b="1" cap="all">
                <a:ln w="3175" cmpd="sng">
                  <a:noFill/>
                </a:ln>
                <a:latin typeface="+mj-lt"/>
                <a:ea typeface="+mj-ea"/>
                <a:cs typeface="+mj-cs"/>
              </a:rPr>
              <a:t> Cloud Storage</a:t>
            </a:r>
          </a:p>
          <a:p>
            <a:pPr marL="0" indent="0">
              <a:buNone/>
            </a:pPr>
            <a:r>
              <a:rPr lang="en-US" sz="3600" b="1" i="1" cap="all">
                <a:ln w="3175" cmpd="sng">
                  <a:noFill/>
                </a:ln>
                <a:solidFill>
                  <a:schemeClr val="accent1">
                    <a:lumMod val="75000"/>
                  </a:schemeClr>
                </a:solidFill>
                <a:latin typeface="+mj-lt"/>
                <a:ea typeface="+mj-ea"/>
                <a:cs typeface="+mj-cs"/>
              </a:rPr>
              <a:t>Section 5:</a:t>
            </a:r>
            <a:r>
              <a:rPr lang="en-US" sz="3600" b="1" i="1" cap="all">
                <a:ln w="3175" cmpd="sng">
                  <a:noFill/>
                </a:ln>
                <a:latin typeface="+mj-lt"/>
                <a:ea typeface="+mj-ea"/>
                <a:cs typeface="+mj-cs"/>
              </a:rPr>
              <a:t> </a:t>
            </a:r>
            <a:r>
              <a:rPr lang="en-US" sz="2800" b="1" cap="all">
                <a:ln w="3175" cmpd="sng">
                  <a:noFill/>
                </a:ln>
                <a:latin typeface="+mj-lt"/>
                <a:ea typeface="+mj-ea"/>
                <a:cs typeface="+mj-cs"/>
              </a:rPr>
              <a:t>Cloud Monitoring</a:t>
            </a:r>
          </a:p>
        </p:txBody>
      </p:sp>
    </p:spTree>
    <p:extLst>
      <p:ext uri="{BB962C8B-B14F-4D97-AF65-F5344CB8AC3E}">
        <p14:creationId xmlns:p14="http://schemas.microsoft.com/office/powerpoint/2010/main" val="1729537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1129983"/>
            <a:ext cx="12192000" cy="1431709"/>
          </a:xfrm>
        </p:spPr>
        <p:txBody>
          <a:bodyPr anchor="t">
            <a:normAutofit/>
          </a:bodyPr>
          <a:lstStyle/>
          <a:p>
            <a:r>
              <a:rPr lang="en-US" sz="2400"/>
              <a:t>Now that I disabled termination protection, I am notified at the top of the page.</a:t>
            </a:r>
          </a:p>
          <a:p>
            <a:endParaRPr lang="en-US"/>
          </a:p>
        </p:txBody>
      </p:sp>
      <p:pic>
        <p:nvPicPr>
          <p:cNvPr id="4" name="Picture 4">
            <a:extLst>
              <a:ext uri="{FF2B5EF4-FFF2-40B4-BE49-F238E27FC236}">
                <a16:creationId xmlns:a16="http://schemas.microsoft.com/office/drawing/2014/main" id="{8F794C44-7FFA-064E-8D08-30CA13B3BE99}"/>
              </a:ext>
            </a:extLst>
          </p:cNvPr>
          <p:cNvPicPr>
            <a:picLocks noChangeAspect="1"/>
          </p:cNvPicPr>
          <p:nvPr/>
        </p:nvPicPr>
        <p:blipFill>
          <a:blip r:embed="rId2"/>
          <a:stretch>
            <a:fillRect/>
          </a:stretch>
        </p:blipFill>
        <p:spPr>
          <a:xfrm>
            <a:off x="130155" y="3006060"/>
            <a:ext cx="11981942" cy="1839266"/>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265360" y="3085098"/>
            <a:ext cx="1976690" cy="22202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B9F80109-5360-CE42-ABA2-47BDAC63A170}"/>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
        <p:nvSpPr>
          <p:cNvPr id="6" name="Arrow: Down 5">
            <a:extLst>
              <a:ext uri="{FF2B5EF4-FFF2-40B4-BE49-F238E27FC236}">
                <a16:creationId xmlns:a16="http://schemas.microsoft.com/office/drawing/2014/main" id="{88089D00-9B50-0842-8E79-60D65154E08D}"/>
              </a:ext>
            </a:extLst>
          </p:cNvPr>
          <p:cNvSpPr/>
          <p:nvPr/>
        </p:nvSpPr>
        <p:spPr>
          <a:xfrm rot="5400000">
            <a:off x="3481515" y="283940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397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327267"/>
            <a:ext cx="12192000" cy="1144114"/>
          </a:xfrm>
        </p:spPr>
        <p:txBody>
          <a:bodyPr anchor="t">
            <a:normAutofit/>
          </a:bodyPr>
          <a:lstStyle/>
          <a:p>
            <a:r>
              <a:rPr lang="en-US" sz="2400"/>
              <a:t>Now its time for me to try and terminate the instance again. I select </a:t>
            </a:r>
            <a:r>
              <a:rPr lang="en-US" sz="2400" b="1" i="1">
                <a:solidFill>
                  <a:schemeClr val="accent1">
                    <a:lumMod val="60000"/>
                    <a:lumOff val="40000"/>
                  </a:schemeClr>
                </a:solidFill>
              </a:rPr>
              <a:t>Terminate instance</a:t>
            </a:r>
            <a:r>
              <a:rPr lang="en-US" sz="2400"/>
              <a:t> in the drop-down menu of </a:t>
            </a:r>
            <a:r>
              <a:rPr lang="en-US" sz="2400" b="1" i="1">
                <a:solidFill>
                  <a:schemeClr val="accent1">
                    <a:lumMod val="60000"/>
                    <a:lumOff val="40000"/>
                  </a:schemeClr>
                </a:solidFill>
              </a:rPr>
              <a:t>Instance state</a:t>
            </a:r>
            <a:r>
              <a:rPr lang="en-US" sz="2400"/>
              <a:t> in AWS.</a:t>
            </a:r>
            <a:endParaRPr lang="en-US"/>
          </a:p>
        </p:txBody>
      </p:sp>
      <p:pic>
        <p:nvPicPr>
          <p:cNvPr id="4" name="Picture 4">
            <a:extLst>
              <a:ext uri="{FF2B5EF4-FFF2-40B4-BE49-F238E27FC236}">
                <a16:creationId xmlns:a16="http://schemas.microsoft.com/office/drawing/2014/main" id="{2013C287-8FDC-644F-94D6-CE9B26427C23}"/>
              </a:ext>
            </a:extLst>
          </p:cNvPr>
          <p:cNvPicPr>
            <a:picLocks noChangeAspect="1"/>
          </p:cNvPicPr>
          <p:nvPr/>
        </p:nvPicPr>
        <p:blipFill>
          <a:blip r:embed="rId2"/>
          <a:stretch>
            <a:fillRect/>
          </a:stretch>
        </p:blipFill>
        <p:spPr>
          <a:xfrm>
            <a:off x="63616" y="1376565"/>
            <a:ext cx="12064768" cy="5397426"/>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9743201" y="2591273"/>
            <a:ext cx="686970" cy="14790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10640055" y="230260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ABF37184-EDB0-AC43-8B35-C20E2C55E176}"/>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113560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704022"/>
            <a:ext cx="12192000" cy="981430"/>
          </a:xfrm>
        </p:spPr>
        <p:txBody>
          <a:bodyPr anchor="t">
            <a:normAutofit/>
          </a:bodyPr>
          <a:lstStyle/>
          <a:p>
            <a:r>
              <a:rPr lang="en-US" sz="2400"/>
              <a:t>I click on </a:t>
            </a:r>
            <a:r>
              <a:rPr lang="en-US" sz="2400" b="1" i="1">
                <a:solidFill>
                  <a:schemeClr val="accent1">
                    <a:lumMod val="60000"/>
                    <a:lumOff val="40000"/>
                  </a:schemeClr>
                </a:solidFill>
              </a:rPr>
              <a:t>Terminate</a:t>
            </a:r>
            <a:r>
              <a:rPr lang="en-US" sz="2400"/>
              <a:t> in the confirmation box.</a:t>
            </a:r>
          </a:p>
          <a:p>
            <a:endParaRPr lang="en-US"/>
          </a:p>
        </p:txBody>
      </p:sp>
      <p:pic>
        <p:nvPicPr>
          <p:cNvPr id="4" name="Picture 4">
            <a:extLst>
              <a:ext uri="{FF2B5EF4-FFF2-40B4-BE49-F238E27FC236}">
                <a16:creationId xmlns:a16="http://schemas.microsoft.com/office/drawing/2014/main" id="{46689CDC-2879-354F-A88A-25950409A434}"/>
              </a:ext>
            </a:extLst>
          </p:cNvPr>
          <p:cNvPicPr>
            <a:picLocks noChangeAspect="1"/>
          </p:cNvPicPr>
          <p:nvPr/>
        </p:nvPicPr>
        <p:blipFill>
          <a:blip r:embed="rId2"/>
          <a:stretch>
            <a:fillRect/>
          </a:stretch>
        </p:blipFill>
        <p:spPr>
          <a:xfrm>
            <a:off x="2262187" y="1757362"/>
            <a:ext cx="7667625" cy="3343275"/>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8116262" y="4528637"/>
            <a:ext cx="1639468" cy="50009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9965614" y="441605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5E8D9A31-7B33-A64E-95AD-9E37E2BEB742}"/>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3261890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1070823"/>
            <a:ext cx="12192000" cy="1041242"/>
          </a:xfrm>
        </p:spPr>
        <p:txBody>
          <a:bodyPr anchor="t">
            <a:normAutofit/>
          </a:bodyPr>
          <a:lstStyle/>
          <a:p>
            <a:r>
              <a:rPr lang="en-US" sz="2400"/>
              <a:t>After confirming I want to terminate my EC2 instance, I am notified it was successfully terminated at the top, and the </a:t>
            </a:r>
            <a:r>
              <a:rPr lang="en-US" sz="2400" b="1" i="1">
                <a:solidFill>
                  <a:schemeClr val="accent1">
                    <a:lumMod val="60000"/>
                    <a:lumOff val="40000"/>
                  </a:schemeClr>
                </a:solidFill>
              </a:rPr>
              <a:t>Instance state</a:t>
            </a:r>
            <a:r>
              <a:rPr lang="en-US" sz="2400"/>
              <a:t> changes to </a:t>
            </a:r>
            <a:r>
              <a:rPr lang="en-US" sz="2400" b="1" i="1">
                <a:solidFill>
                  <a:schemeClr val="accent1">
                    <a:lumMod val="60000"/>
                    <a:lumOff val="40000"/>
                  </a:schemeClr>
                </a:solidFill>
              </a:rPr>
              <a:t>Shutting-down</a:t>
            </a:r>
            <a:r>
              <a:rPr lang="en-US" sz="2400"/>
              <a:t>.</a:t>
            </a:r>
          </a:p>
          <a:p>
            <a:endParaRPr lang="en-US"/>
          </a:p>
        </p:txBody>
      </p:sp>
      <p:pic>
        <p:nvPicPr>
          <p:cNvPr id="4" name="Picture 4">
            <a:extLst>
              <a:ext uri="{FF2B5EF4-FFF2-40B4-BE49-F238E27FC236}">
                <a16:creationId xmlns:a16="http://schemas.microsoft.com/office/drawing/2014/main" id="{EA6AB99A-326D-9E4D-8300-C9CB920F7A7F}"/>
              </a:ext>
            </a:extLst>
          </p:cNvPr>
          <p:cNvPicPr>
            <a:picLocks noChangeAspect="1"/>
          </p:cNvPicPr>
          <p:nvPr/>
        </p:nvPicPr>
        <p:blipFill>
          <a:blip r:embed="rId2"/>
          <a:stretch>
            <a:fillRect/>
          </a:stretch>
        </p:blipFill>
        <p:spPr>
          <a:xfrm>
            <a:off x="82825" y="2851210"/>
            <a:ext cx="12029271" cy="1976368"/>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64956" y="3218386"/>
            <a:ext cx="1935277" cy="21061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2310117" y="2961068"/>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CF5523F7-1835-8E46-BCC5-9F42D1AB528F}"/>
              </a:ext>
            </a:extLst>
          </p:cNvPr>
          <p:cNvSpPr/>
          <p:nvPr/>
        </p:nvSpPr>
        <p:spPr>
          <a:xfrm rot="10800000">
            <a:off x="2566250" y="434690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AFA01B-4003-9445-A32A-049D339B5897}"/>
              </a:ext>
            </a:extLst>
          </p:cNvPr>
          <p:cNvSpPr/>
          <p:nvPr/>
        </p:nvSpPr>
        <p:spPr>
          <a:xfrm>
            <a:off x="2354627" y="4136286"/>
            <a:ext cx="840094" cy="21061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F9205D81-3C4B-6040-8650-00F81B3500AE}"/>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2821832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1218727"/>
            <a:ext cx="12192000" cy="1206894"/>
          </a:xfrm>
        </p:spPr>
        <p:txBody>
          <a:bodyPr anchor="t">
            <a:normAutofit/>
          </a:bodyPr>
          <a:lstStyle/>
          <a:p>
            <a:r>
              <a:rPr lang="en-US" sz="2400"/>
              <a:t>After a few moments, the </a:t>
            </a:r>
            <a:r>
              <a:rPr lang="en-US" sz="2400" b="1" i="1">
                <a:solidFill>
                  <a:schemeClr val="accent1">
                    <a:lumMod val="60000"/>
                    <a:lumOff val="40000"/>
                  </a:schemeClr>
                </a:solidFill>
              </a:rPr>
              <a:t>Instance state</a:t>
            </a:r>
            <a:r>
              <a:rPr lang="en-US" sz="2400"/>
              <a:t> will change to </a:t>
            </a:r>
            <a:r>
              <a:rPr lang="en-US" sz="2400" b="1" i="1">
                <a:solidFill>
                  <a:schemeClr val="accent1">
                    <a:lumMod val="60000"/>
                    <a:lumOff val="40000"/>
                  </a:schemeClr>
                </a:solidFill>
              </a:rPr>
              <a:t>Terminated</a:t>
            </a:r>
            <a:r>
              <a:rPr lang="en-US" sz="2400"/>
              <a:t> as shown below.</a:t>
            </a:r>
          </a:p>
          <a:p>
            <a:endParaRPr lang="en-US"/>
          </a:p>
        </p:txBody>
      </p:sp>
      <p:pic>
        <p:nvPicPr>
          <p:cNvPr id="4" name="Picture 4">
            <a:extLst>
              <a:ext uri="{FF2B5EF4-FFF2-40B4-BE49-F238E27FC236}">
                <a16:creationId xmlns:a16="http://schemas.microsoft.com/office/drawing/2014/main" id="{4AE9D8F1-221B-8445-8A04-8D40CB944B0C}"/>
              </a:ext>
            </a:extLst>
          </p:cNvPr>
          <p:cNvPicPr>
            <a:picLocks noChangeAspect="1"/>
          </p:cNvPicPr>
          <p:nvPr/>
        </p:nvPicPr>
        <p:blipFill>
          <a:blip r:embed="rId2"/>
          <a:stretch>
            <a:fillRect/>
          </a:stretch>
        </p:blipFill>
        <p:spPr>
          <a:xfrm>
            <a:off x="118323" y="2997851"/>
            <a:ext cx="11950621" cy="1634494"/>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2359847" y="4413446"/>
            <a:ext cx="752048" cy="17156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10800000">
            <a:off x="2583130" y="458501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5E83989-D3F2-DA44-B3AA-14233C370B53}"/>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1845891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3EB758-D6D5-4E44-AE35-E0E8EE94D005}"/>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
        <p:nvSpPr>
          <p:cNvPr id="5" name="Title 1">
            <a:extLst>
              <a:ext uri="{FF2B5EF4-FFF2-40B4-BE49-F238E27FC236}">
                <a16:creationId xmlns:a16="http://schemas.microsoft.com/office/drawing/2014/main" id="{88301720-C462-0441-8EC2-4A24D358CCC1}"/>
              </a:ext>
            </a:extLst>
          </p:cNvPr>
          <p:cNvSpPr txBox="1">
            <a:spLocks/>
          </p:cNvSpPr>
          <p:nvPr/>
        </p:nvSpPr>
        <p:spPr>
          <a:xfrm>
            <a:off x="0" y="1481125"/>
            <a:ext cx="12191999" cy="790676"/>
          </a:xfrm>
          <a:prstGeom prst="rect">
            <a:avLst/>
          </a:prstGeom>
          <a:effectLst/>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solidFill>
                  <a:schemeClr val="accent1">
                    <a:lumMod val="40000"/>
                    <a:lumOff val="60000"/>
                  </a:schemeClr>
                </a:solidFill>
              </a:rPr>
              <a:t>Challenge Question:</a:t>
            </a:r>
          </a:p>
        </p:txBody>
      </p:sp>
      <p:sp>
        <p:nvSpPr>
          <p:cNvPr id="7" name="Content Placeholder 2">
            <a:extLst>
              <a:ext uri="{FF2B5EF4-FFF2-40B4-BE49-F238E27FC236}">
                <a16:creationId xmlns:a16="http://schemas.microsoft.com/office/drawing/2014/main" id="{760BF387-C786-A84F-BB44-5E83EA97CC6F}"/>
              </a:ext>
            </a:extLst>
          </p:cNvPr>
          <p:cNvSpPr>
            <a:spLocks noGrp="1"/>
          </p:cNvSpPr>
          <p:nvPr>
            <p:ph idx="1"/>
          </p:nvPr>
        </p:nvSpPr>
        <p:spPr>
          <a:xfrm>
            <a:off x="-1" y="2614938"/>
            <a:ext cx="12192000" cy="3358285"/>
          </a:xfrm>
        </p:spPr>
        <p:txBody>
          <a:bodyPr anchor="t">
            <a:normAutofit/>
          </a:bodyPr>
          <a:lstStyle/>
          <a:p>
            <a:pPr algn="ctr"/>
            <a:r>
              <a:rPr lang="en-US" sz="2400" b="1"/>
              <a:t>Could you locate the details of the t2.micro instance you used in this module? </a:t>
            </a:r>
          </a:p>
          <a:p>
            <a:pPr algn="ctr"/>
            <a:r>
              <a:rPr lang="en-US" sz="2400" b="1"/>
              <a:t>How many vCPUs does it have? </a:t>
            </a:r>
          </a:p>
          <a:p>
            <a:pPr algn="ctr"/>
            <a:r>
              <a:rPr lang="en-US" sz="2400" b="1"/>
              <a:t>How much memory does it have? </a:t>
            </a:r>
          </a:p>
          <a:p>
            <a:pPr algn="ctr"/>
            <a:r>
              <a:rPr lang="en-US" sz="2400" b="1"/>
              <a:t>How much does it cost per hour?</a:t>
            </a:r>
            <a:br>
              <a:rPr lang="en-US" sz="2400" b="1">
                <a:solidFill>
                  <a:schemeClr val="accent1">
                    <a:lumMod val="40000"/>
                    <a:lumOff val="60000"/>
                  </a:schemeClr>
                </a:solidFill>
              </a:rPr>
            </a:br>
            <a:endParaRPr lang="en-US" sz="2400" b="1">
              <a:solidFill>
                <a:schemeClr val="accent1">
                  <a:lumMod val="40000"/>
                  <a:lumOff val="60000"/>
                </a:schemeClr>
              </a:solidFill>
            </a:endParaRPr>
          </a:p>
          <a:p>
            <a:pPr algn="ctr"/>
            <a:endParaRPr lang="en-US" sz="2400" b="1"/>
          </a:p>
        </p:txBody>
      </p:sp>
    </p:spTree>
    <p:extLst>
      <p:ext uri="{BB962C8B-B14F-4D97-AF65-F5344CB8AC3E}">
        <p14:creationId xmlns:p14="http://schemas.microsoft.com/office/powerpoint/2010/main" val="2297484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0CB87-D0FA-764D-8FA2-7150884C1DB3}"/>
              </a:ext>
            </a:extLst>
          </p:cNvPr>
          <p:cNvSpPr>
            <a:spLocks noGrp="1"/>
          </p:cNvSpPr>
          <p:nvPr>
            <p:ph type="title"/>
          </p:nvPr>
        </p:nvSpPr>
        <p:spPr>
          <a:xfrm>
            <a:off x="0" y="0"/>
            <a:ext cx="11047411" cy="899255"/>
          </a:xfrm>
        </p:spPr>
        <p:txBody>
          <a:bodyPr>
            <a:normAutofit/>
          </a:bodyPr>
          <a:lstStyle/>
          <a:p>
            <a:pPr algn="ctr"/>
            <a:r>
              <a:rPr lang="en-US" b="1">
                <a:solidFill>
                  <a:schemeClr val="accent1">
                    <a:lumMod val="40000"/>
                    <a:lumOff val="60000"/>
                  </a:schemeClr>
                </a:solidFill>
              </a:rPr>
              <a:t>Answer:</a:t>
            </a:r>
          </a:p>
        </p:txBody>
      </p:sp>
      <p:sp>
        <p:nvSpPr>
          <p:cNvPr id="3" name="Content Placeholder 2">
            <a:extLst>
              <a:ext uri="{FF2B5EF4-FFF2-40B4-BE49-F238E27FC236}">
                <a16:creationId xmlns:a16="http://schemas.microsoft.com/office/drawing/2014/main" id="{94629D1B-0EF4-FB42-B767-D4141788A812}"/>
              </a:ext>
            </a:extLst>
          </p:cNvPr>
          <p:cNvSpPr>
            <a:spLocks noGrp="1"/>
          </p:cNvSpPr>
          <p:nvPr>
            <p:ph idx="1"/>
          </p:nvPr>
        </p:nvSpPr>
        <p:spPr>
          <a:xfrm>
            <a:off x="0" y="711330"/>
            <a:ext cx="12192000" cy="594399"/>
          </a:xfrm>
        </p:spPr>
        <p:txBody>
          <a:bodyPr anchor="t">
            <a:noAutofit/>
          </a:bodyPr>
          <a:lstStyle/>
          <a:p>
            <a:r>
              <a:rPr lang="en-US" sz="2400"/>
              <a:t>The t2.micro instance has 1 vCPU, 1GiB of Memory, and costs 0.0116 USD per hour (For On-Demand Linux Pricing). </a:t>
            </a:r>
          </a:p>
          <a:p>
            <a:endParaRPr lang="en-US" sz="2400"/>
          </a:p>
        </p:txBody>
      </p:sp>
      <p:pic>
        <p:nvPicPr>
          <p:cNvPr id="4" name="Picture 3">
            <a:extLst>
              <a:ext uri="{FF2B5EF4-FFF2-40B4-BE49-F238E27FC236}">
                <a16:creationId xmlns:a16="http://schemas.microsoft.com/office/drawing/2014/main" id="{30937DF0-2841-5D48-BA99-D0F981D89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7" y="1753964"/>
            <a:ext cx="11956189" cy="4950076"/>
          </a:xfrm>
          <a:prstGeom prst="rect">
            <a:avLst/>
          </a:prstGeom>
        </p:spPr>
      </p:pic>
      <p:sp>
        <p:nvSpPr>
          <p:cNvPr id="5" name="Rectangle: Rounded Corners 4">
            <a:extLst>
              <a:ext uri="{FF2B5EF4-FFF2-40B4-BE49-F238E27FC236}">
                <a16:creationId xmlns:a16="http://schemas.microsoft.com/office/drawing/2014/main" id="{9BAED63A-8966-B941-B2F0-19FB579B0A4A}"/>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1028839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9FF25-A95A-404E-ABB5-BD229F88249D}"/>
              </a:ext>
            </a:extLst>
          </p:cNvPr>
          <p:cNvSpPr txBox="1"/>
          <p:nvPr/>
        </p:nvSpPr>
        <p:spPr>
          <a:xfrm>
            <a:off x="0" y="3070865"/>
            <a:ext cx="12192000" cy="3970318"/>
          </a:xfrm>
          <a:prstGeom prst="rect">
            <a:avLst/>
          </a:prstGeom>
          <a:noFill/>
        </p:spPr>
        <p:txBody>
          <a:bodyPr wrap="square" rtlCol="0" anchor="ctr">
            <a:spAutoFit/>
          </a:bodyPr>
          <a:lstStyle/>
          <a:p>
            <a:pPr algn="ctr"/>
            <a:r>
              <a:rPr lang="en-US" sz="2800" b="1" cap="all">
                <a:ln w="3175" cmpd="sng">
                  <a:noFill/>
                </a:ln>
                <a:latin typeface="+mj-lt"/>
                <a:ea typeface="+mj-ea"/>
                <a:cs typeface="+mj-cs"/>
              </a:rPr>
              <a:t>In section two of my project I am:</a:t>
            </a:r>
          </a:p>
          <a:p>
            <a:endParaRPr lang="en-US" sz="2800" b="1" cap="all">
              <a:ln w="3175" cmpd="sng">
                <a:noFill/>
              </a:ln>
              <a:latin typeface="+mj-lt"/>
              <a:ea typeface="+mj-ea"/>
              <a:cs typeface="+mj-cs"/>
            </a:endParaRPr>
          </a:p>
          <a:p>
            <a:pPr marL="457200" indent="-457200">
              <a:buFont typeface="Arial" panose="020B0604020202020204" pitchFamily="34" charset="0"/>
              <a:buChar char="•"/>
            </a:pPr>
            <a:r>
              <a:rPr lang="en-US" sz="2800" b="1" cap="all">
                <a:ln w="3175" cmpd="sng">
                  <a:noFill/>
                </a:ln>
                <a:latin typeface="+mj-lt"/>
                <a:ea typeface="+mj-ea"/>
                <a:cs typeface="+mj-cs"/>
              </a:rPr>
              <a:t>LAUNching a Virtual private cloud with a single subnet.</a:t>
            </a:r>
          </a:p>
          <a:p>
            <a:pPr marL="457200" indent="-457200">
              <a:buFont typeface="Arial" panose="020B0604020202020204" pitchFamily="34" charset="0"/>
              <a:buChar char="•"/>
            </a:pPr>
            <a:r>
              <a:rPr lang="en-US" sz="2800" b="1" cap="all">
                <a:ln w="3175" cmpd="sng">
                  <a:noFill/>
                </a:ln>
                <a:latin typeface="+mj-lt"/>
                <a:ea typeface="+mj-ea"/>
                <a:cs typeface="+mj-cs"/>
              </a:rPr>
              <a:t>Viewing subnets and routing tables.</a:t>
            </a:r>
          </a:p>
          <a:p>
            <a:pPr marL="457200" indent="-457200">
              <a:buFont typeface="Arial" panose="020B0604020202020204" pitchFamily="34" charset="0"/>
              <a:buChar char="•"/>
            </a:pPr>
            <a:r>
              <a:rPr lang="en-US" sz="2800" b="1" cap="all">
                <a:ln w="3175" cmpd="sng">
                  <a:noFill/>
                </a:ln>
                <a:latin typeface="+mj-lt"/>
                <a:ea typeface="+mj-ea"/>
                <a:cs typeface="+mj-cs"/>
              </a:rPr>
              <a:t>Adding another subnet to a vpc.</a:t>
            </a: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1875416"/>
            <a:ext cx="12192000" cy="337219"/>
          </a:xfrm>
        </p:spPr>
        <p:txBody>
          <a:bodyPr>
            <a:normAutofit fontScale="90000"/>
          </a:bodyPr>
          <a:lstStyle/>
          <a:p>
            <a:pPr algn="ctr"/>
            <a:r>
              <a:rPr lang="en-US" sz="3600" b="1">
                <a:solidFill>
                  <a:schemeClr val="accent1">
                    <a:lumMod val="40000"/>
                    <a:lumOff val="60000"/>
                  </a:schemeClr>
                </a:solidFill>
              </a:rPr>
              <a:t> </a:t>
            </a:r>
            <a:r>
              <a:rPr lang="en-US" sz="4400" b="1">
                <a:solidFill>
                  <a:schemeClr val="accent1">
                    <a:lumMod val="40000"/>
                    <a:lumOff val="60000"/>
                  </a:schemeClr>
                </a:solidFill>
              </a:rPr>
              <a:t>virtual</a:t>
            </a:r>
            <a:r>
              <a:rPr lang="en-US" sz="4000" b="1">
                <a:solidFill>
                  <a:schemeClr val="accent1">
                    <a:lumMod val="40000"/>
                    <a:lumOff val="60000"/>
                  </a:schemeClr>
                </a:solidFill>
              </a:rPr>
              <a:t> </a:t>
            </a:r>
            <a:r>
              <a:rPr lang="en-US" sz="4400" b="1">
                <a:solidFill>
                  <a:schemeClr val="accent1">
                    <a:lumMod val="40000"/>
                    <a:lumOff val="60000"/>
                  </a:schemeClr>
                </a:solidFill>
              </a:rPr>
              <a:t>networks:</a:t>
            </a:r>
            <a:br>
              <a:rPr lang="en-US" sz="3600" b="1">
                <a:solidFill>
                  <a:schemeClr val="accent1">
                    <a:lumMod val="40000"/>
                    <a:lumOff val="60000"/>
                  </a:schemeClr>
                </a:solidFill>
              </a:rPr>
            </a:br>
            <a:r>
              <a:rPr lang="en-US" sz="3600" b="1">
                <a:solidFill>
                  <a:schemeClr val="accent1">
                    <a:lumMod val="40000"/>
                    <a:lumOff val="60000"/>
                  </a:schemeClr>
                </a:solidFill>
              </a:rPr>
              <a:t>aws Virtual Private Cloud (VPC)</a:t>
            </a:r>
            <a:endParaRPr lang="en-US" sz="2400" b="1">
              <a:solidFill>
                <a:schemeClr val="accent1">
                  <a:lumMod val="40000"/>
                  <a:lumOff val="60000"/>
                </a:schemeClr>
              </a:solidFill>
            </a:endParaRPr>
          </a:p>
        </p:txBody>
      </p:sp>
      <p:sp>
        <p:nvSpPr>
          <p:cNvPr id="9" name="Rectangle: Rounded Corners 8">
            <a:extLst>
              <a:ext uri="{FF2B5EF4-FFF2-40B4-BE49-F238E27FC236}">
                <a16:creationId xmlns:a16="http://schemas.microsoft.com/office/drawing/2014/main" id="{DF56BCEC-1853-1342-A915-2300BCD5AC1F}"/>
              </a:ext>
            </a:extLst>
          </p:cNvPr>
          <p:cNvSpPr/>
          <p:nvPr/>
        </p:nvSpPr>
        <p:spPr>
          <a:xfrm>
            <a:off x="4138478" y="386029"/>
            <a:ext cx="3891378" cy="1050116"/>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0184158C-DF26-3B44-B391-31E736BBE951}"/>
              </a:ext>
            </a:extLst>
          </p:cNvPr>
          <p:cNvSpPr>
            <a:spLocks noGrp="1"/>
          </p:cNvSpPr>
          <p:nvPr>
            <p:ph type="title"/>
          </p:nvPr>
        </p:nvSpPr>
        <p:spPr>
          <a:xfrm>
            <a:off x="-2" y="1"/>
            <a:ext cx="12192000" cy="1798508"/>
          </a:xfrm>
        </p:spPr>
        <p:txBody>
          <a:bodyPr>
            <a:normAutofit/>
          </a:bodyPr>
          <a:lstStyle/>
          <a:p>
            <a:pPr algn="ctr"/>
            <a:r>
              <a:rPr lang="en-US" sz="6600" b="1">
                <a:solidFill>
                  <a:schemeClr val="accent1">
                    <a:lumMod val="75000"/>
                  </a:schemeClr>
                </a:solidFill>
                <a:latin typeface="+mn-lt"/>
              </a:rPr>
              <a:t>SECTION 2</a:t>
            </a:r>
            <a:endParaRPr lang="en-US" sz="6600">
              <a:solidFill>
                <a:schemeClr val="accent1">
                  <a:lumMod val="75000"/>
                </a:schemeClr>
              </a:solidFill>
              <a:latin typeface="+mn-lt"/>
            </a:endParaRPr>
          </a:p>
        </p:txBody>
      </p:sp>
    </p:spTree>
    <p:extLst>
      <p:ext uri="{BB962C8B-B14F-4D97-AF65-F5344CB8AC3E}">
        <p14:creationId xmlns:p14="http://schemas.microsoft.com/office/powerpoint/2010/main" val="3603022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59D5-89E7-F04A-9947-A9188BCDDA5E}"/>
              </a:ext>
            </a:extLst>
          </p:cNvPr>
          <p:cNvSpPr>
            <a:spLocks noGrp="1"/>
          </p:cNvSpPr>
          <p:nvPr>
            <p:ph type="title"/>
          </p:nvPr>
        </p:nvSpPr>
        <p:spPr>
          <a:xfrm>
            <a:off x="0" y="1793613"/>
            <a:ext cx="12192000" cy="1113868"/>
          </a:xfrm>
        </p:spPr>
        <p:txBody>
          <a:bodyPr>
            <a:normAutofit fontScale="90000"/>
          </a:bodyPr>
          <a:lstStyle/>
          <a:p>
            <a:pPr algn="ctr"/>
            <a:r>
              <a:rPr lang="en-US" sz="4000" b="1">
                <a:solidFill>
                  <a:schemeClr val="accent1">
                    <a:lumMod val="40000"/>
                    <a:lumOff val="60000"/>
                  </a:schemeClr>
                </a:solidFill>
              </a:rPr>
              <a:t>Career Skills obtained</a:t>
            </a:r>
            <a:br>
              <a:rPr lang="en-US" sz="4000" b="1">
                <a:solidFill>
                  <a:schemeClr val="accent1">
                    <a:lumMod val="40000"/>
                    <a:lumOff val="60000"/>
                  </a:schemeClr>
                </a:solidFill>
              </a:rPr>
            </a:br>
            <a:endParaRPr lang="en-US" sz="4000" b="1">
              <a:solidFill>
                <a:schemeClr val="accent1">
                  <a:lumMod val="40000"/>
                  <a:lumOff val="60000"/>
                </a:schemeClr>
              </a:solidFill>
            </a:endParaRPr>
          </a:p>
        </p:txBody>
      </p:sp>
      <p:sp>
        <p:nvSpPr>
          <p:cNvPr id="3" name="Content Placeholder 2">
            <a:extLst>
              <a:ext uri="{FF2B5EF4-FFF2-40B4-BE49-F238E27FC236}">
                <a16:creationId xmlns:a16="http://schemas.microsoft.com/office/drawing/2014/main" id="{27B28236-ECE3-4345-82B6-6D947FBD23CD}"/>
              </a:ext>
            </a:extLst>
          </p:cNvPr>
          <p:cNvSpPr>
            <a:spLocks noGrp="1"/>
          </p:cNvSpPr>
          <p:nvPr>
            <p:ph idx="1"/>
          </p:nvPr>
        </p:nvSpPr>
        <p:spPr>
          <a:xfrm>
            <a:off x="1" y="2699560"/>
            <a:ext cx="12192000" cy="2029181"/>
          </a:xfrm>
        </p:spPr>
        <p:txBody>
          <a:bodyPr/>
          <a:lstStyle/>
          <a:p>
            <a:r>
              <a:rPr lang="en-US" sz="2800" b="1" cap="all">
                <a:ln w="3175" cmpd="sng">
                  <a:noFill/>
                </a:ln>
                <a:latin typeface="+mj-lt"/>
                <a:ea typeface="+mj-ea"/>
                <a:cs typeface="+mj-cs"/>
              </a:rPr>
              <a:t>experience with setting up and terminating an AWS VPC.</a:t>
            </a:r>
          </a:p>
          <a:p>
            <a:r>
              <a:rPr lang="en-US" sz="2800" b="1" cap="all">
                <a:ln w="3175" cmpd="sng">
                  <a:noFill/>
                </a:ln>
                <a:latin typeface="+mj-lt"/>
                <a:ea typeface="+mj-ea"/>
                <a:cs typeface="+mj-cs"/>
              </a:rPr>
              <a:t>Knowledge with vpc subnets and routing tables.</a:t>
            </a:r>
          </a:p>
          <a:p>
            <a:r>
              <a:rPr lang="en-US" sz="2800" b="1" cap="all">
                <a:ln w="3175" cmpd="sng">
                  <a:noFill/>
                </a:ln>
                <a:latin typeface="+mj-lt"/>
                <a:ea typeface="+mj-ea"/>
                <a:cs typeface="+mj-cs"/>
              </a:rPr>
              <a:t>Ability to troubleshoot an aws vpc.</a:t>
            </a:r>
          </a:p>
          <a:p>
            <a:endParaRPr lang="en-US" sz="2800" b="1" cap="all">
              <a:ln w="3175" cmpd="sng">
                <a:noFill/>
              </a:ln>
              <a:latin typeface="+mj-lt"/>
              <a:ea typeface="+mj-ea"/>
              <a:cs typeface="+mj-cs"/>
            </a:endParaRPr>
          </a:p>
        </p:txBody>
      </p:sp>
      <p:sp>
        <p:nvSpPr>
          <p:cNvPr id="5" name="Rectangle: Rounded Corners 4">
            <a:extLst>
              <a:ext uri="{FF2B5EF4-FFF2-40B4-BE49-F238E27FC236}">
                <a16:creationId xmlns:a16="http://schemas.microsoft.com/office/drawing/2014/main" id="{03AC71FC-0B40-F242-A962-809885B51E42}"/>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3396060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490871"/>
          </a:xfrm>
        </p:spPr>
        <p:txBody>
          <a:bodyPr anchor="t">
            <a:noAutofit/>
          </a:bodyPr>
          <a:lstStyle/>
          <a:p>
            <a:r>
              <a:rPr lang="en-US" sz="2400" u="none" strike="noStrike">
                <a:effectLst/>
                <a:latin typeface="inherit"/>
              </a:rPr>
              <a:t>Amazon Virtual Private Cloud (Amazon VPC) enables you to provision a logically isolated section of the AWS Cloud where you can launch AWS resources in a virtual network that you've defined.</a:t>
            </a:r>
          </a:p>
          <a:p>
            <a:r>
              <a:rPr lang="en-US" sz="2400"/>
              <a:t>I typed in “</a:t>
            </a:r>
            <a:r>
              <a:rPr lang="en-US" sz="2400" b="1" i="1">
                <a:solidFill>
                  <a:schemeClr val="accent2">
                    <a:lumMod val="40000"/>
                    <a:lumOff val="60000"/>
                  </a:schemeClr>
                </a:solidFill>
              </a:rPr>
              <a:t>vpc</a:t>
            </a:r>
            <a:r>
              <a:rPr lang="en-US" sz="2400"/>
              <a:t>” in the top search bar to quickly bring up the vpc service.</a:t>
            </a:r>
            <a:br>
              <a:rPr lang="en-US" sz="2400">
                <a:solidFill>
                  <a:srgbClr val="16191F"/>
                </a:solidFill>
                <a:effectLst/>
                <a:latin typeface="Amazon Ember"/>
              </a:rPr>
            </a:br>
            <a:endParaRPr lang="en-US" sz="2400"/>
          </a:p>
        </p:txBody>
      </p:sp>
      <p:pic>
        <p:nvPicPr>
          <p:cNvPr id="4" name="Picture 4">
            <a:extLst>
              <a:ext uri="{FF2B5EF4-FFF2-40B4-BE49-F238E27FC236}">
                <a16:creationId xmlns:a16="http://schemas.microsoft.com/office/drawing/2014/main" id="{8DE034B2-49F5-9F43-BDC0-69E73CFB2B97}"/>
              </a:ext>
            </a:extLst>
          </p:cNvPr>
          <p:cNvPicPr>
            <a:picLocks noChangeAspect="1"/>
          </p:cNvPicPr>
          <p:nvPr/>
        </p:nvPicPr>
        <p:blipFill>
          <a:blip r:embed="rId2"/>
          <a:stretch>
            <a:fillRect/>
          </a:stretch>
        </p:blipFill>
        <p:spPr>
          <a:xfrm>
            <a:off x="107944" y="2064736"/>
            <a:ext cx="11923635" cy="4753333"/>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3608155" y="2115024"/>
            <a:ext cx="302420" cy="13311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6955095" y="264580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17C67270-DA6C-E248-B484-3F08390C1F03}"/>
              </a:ext>
            </a:extLst>
          </p:cNvPr>
          <p:cNvSpPr/>
          <p:nvPr/>
        </p:nvSpPr>
        <p:spPr>
          <a:xfrm rot="5400000">
            <a:off x="4108332" y="1941979"/>
            <a:ext cx="169477" cy="470334"/>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1C61BE4-D636-AF4F-A2BD-1D558BA48C90}"/>
              </a:ext>
            </a:extLst>
          </p:cNvPr>
          <p:cNvSpPr/>
          <p:nvPr/>
        </p:nvSpPr>
        <p:spPr>
          <a:xfrm>
            <a:off x="3713226" y="2789136"/>
            <a:ext cx="3031984" cy="47066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DCB4B9FA-1F44-1540-B158-0AE7942FA5A1}"/>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1282955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9FF25-A95A-404E-ABB5-BD229F88249D}"/>
              </a:ext>
            </a:extLst>
          </p:cNvPr>
          <p:cNvSpPr txBox="1"/>
          <p:nvPr/>
        </p:nvSpPr>
        <p:spPr>
          <a:xfrm>
            <a:off x="-2" y="2900282"/>
            <a:ext cx="12192002" cy="4832092"/>
          </a:xfrm>
          <a:prstGeom prst="rect">
            <a:avLst/>
          </a:prstGeom>
          <a:noFill/>
        </p:spPr>
        <p:txBody>
          <a:bodyPr wrap="square" rtlCol="0" anchor="ctr">
            <a:spAutoFit/>
          </a:bodyPr>
          <a:lstStyle/>
          <a:p>
            <a:pPr algn="ctr"/>
            <a:r>
              <a:rPr lang="en-US" sz="2800" b="1" cap="all">
                <a:ln w="3175" cmpd="sng">
                  <a:noFill/>
                </a:ln>
                <a:latin typeface="+mj-lt"/>
                <a:ea typeface="+mj-ea"/>
                <a:cs typeface="+mj-cs"/>
              </a:rPr>
              <a:t>In section one of my project I am:</a:t>
            </a:r>
          </a:p>
          <a:p>
            <a:endParaRPr lang="en-US" sz="2800" b="1" cap="all">
              <a:ln w="3175" cmpd="sng">
                <a:noFill/>
              </a:ln>
              <a:latin typeface="+mj-lt"/>
              <a:ea typeface="+mj-ea"/>
              <a:cs typeface="+mj-cs"/>
            </a:endParaRPr>
          </a:p>
          <a:p>
            <a:pPr marL="457200" indent="-457200">
              <a:buFont typeface="Arial" panose="020B0604020202020204" pitchFamily="34" charset="0"/>
              <a:buChar char="•"/>
            </a:pPr>
            <a:r>
              <a:rPr lang="en-US" sz="2800" b="1" cap="all">
                <a:ln w="3175" cmpd="sng">
                  <a:noFill/>
                </a:ln>
                <a:latin typeface="+mj-lt"/>
                <a:ea typeface="+mj-ea"/>
                <a:cs typeface="+mj-cs"/>
              </a:rPr>
              <a:t>LAUNCHING THE EC2 DASHBOARD in AWS.</a:t>
            </a:r>
          </a:p>
          <a:p>
            <a:pPr marL="457200" indent="-457200">
              <a:buFont typeface="Arial" panose="020B0604020202020204" pitchFamily="34" charset="0"/>
              <a:buChar char="•"/>
            </a:pPr>
            <a:r>
              <a:rPr lang="en-US" sz="2800" b="1" cap="all">
                <a:ln w="3175" cmpd="sng">
                  <a:noFill/>
                </a:ln>
                <a:latin typeface="+mj-lt"/>
                <a:ea typeface="+mj-ea"/>
                <a:cs typeface="+mj-cs"/>
              </a:rPr>
              <a:t>CONFIGURING and launcing an EC2 VIRTUAL SERVER instance in AWS.</a:t>
            </a:r>
          </a:p>
          <a:p>
            <a:pPr marL="457200" indent="-457200">
              <a:buFont typeface="Arial" panose="020B0604020202020204" pitchFamily="34" charset="0"/>
              <a:buChar char="•"/>
            </a:pPr>
            <a:r>
              <a:rPr lang="en-US" sz="2800" b="1" cap="all">
                <a:ln w="3175" cmpd="sng">
                  <a:noFill/>
                </a:ln>
                <a:latin typeface="+mj-lt"/>
                <a:ea typeface="+mj-ea"/>
                <a:cs typeface="+mj-cs"/>
              </a:rPr>
              <a:t>Connecting to my EC2 instance remotely with ssh.</a:t>
            </a:r>
          </a:p>
          <a:p>
            <a:pPr marL="457200" indent="-457200">
              <a:buFont typeface="Arial" panose="020B0604020202020204" pitchFamily="34" charset="0"/>
              <a:buChar char="•"/>
            </a:pPr>
            <a:r>
              <a:rPr lang="en-US" sz="2800" b="1" cap="all">
                <a:ln w="3175" cmpd="sng">
                  <a:noFill/>
                </a:ln>
                <a:latin typeface="+mj-lt"/>
                <a:ea typeface="+mj-ea"/>
                <a:cs typeface="+mj-cs"/>
              </a:rPr>
              <a:t>VERIFYING EC2 network CONNECTIVITY with various linux commands.</a:t>
            </a:r>
          </a:p>
          <a:p>
            <a:pPr marL="457200" indent="-457200">
              <a:buFont typeface="Arial" panose="020B0604020202020204" pitchFamily="34" charset="0"/>
              <a:buChar char="•"/>
            </a:pPr>
            <a:r>
              <a:rPr lang="en-US" sz="2800" b="1" cap="all">
                <a:ln w="3175" cmpd="sng">
                  <a:noFill/>
                </a:ln>
                <a:latin typeface="+mj-lt"/>
                <a:ea typeface="+mj-ea"/>
                <a:cs typeface="+mj-cs"/>
              </a:rPr>
              <a:t>Terminating an EC2 instance.</a:t>
            </a: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1904996"/>
            <a:ext cx="12192000" cy="331206"/>
          </a:xfrm>
        </p:spPr>
        <p:txBody>
          <a:bodyPr>
            <a:normAutofit fontScale="90000"/>
          </a:bodyPr>
          <a:lstStyle/>
          <a:p>
            <a:pPr algn="ctr"/>
            <a:r>
              <a:rPr lang="en-US" sz="4400" b="1">
                <a:solidFill>
                  <a:schemeClr val="accent1">
                    <a:lumMod val="40000"/>
                    <a:lumOff val="60000"/>
                  </a:schemeClr>
                </a:solidFill>
              </a:rPr>
              <a:t>Virtual Machines (VM</a:t>
            </a:r>
            <a:r>
              <a:rPr lang="en-US" sz="3100" b="1">
                <a:solidFill>
                  <a:schemeClr val="accent1">
                    <a:lumMod val="40000"/>
                    <a:lumOff val="60000"/>
                  </a:schemeClr>
                </a:solidFill>
              </a:rPr>
              <a:t>s</a:t>
            </a:r>
            <a:r>
              <a:rPr lang="en-US" sz="4400" b="1">
                <a:solidFill>
                  <a:schemeClr val="accent1">
                    <a:lumMod val="40000"/>
                    <a:lumOff val="60000"/>
                  </a:schemeClr>
                </a:solidFill>
              </a:rPr>
              <a:t>):</a:t>
            </a:r>
            <a:br>
              <a:rPr lang="en-US" sz="3600" b="1">
                <a:solidFill>
                  <a:schemeClr val="accent1">
                    <a:lumMod val="40000"/>
                    <a:lumOff val="60000"/>
                  </a:schemeClr>
                </a:solidFill>
              </a:rPr>
            </a:br>
            <a:r>
              <a:rPr lang="en-US" sz="3600" b="1">
                <a:solidFill>
                  <a:schemeClr val="accent1">
                    <a:lumMod val="40000"/>
                    <a:lumOff val="60000"/>
                  </a:schemeClr>
                </a:solidFill>
              </a:rPr>
              <a:t>aws EC2 virtual server</a:t>
            </a:r>
            <a:endParaRPr lang="en-US"/>
          </a:p>
        </p:txBody>
      </p:sp>
      <p:sp>
        <p:nvSpPr>
          <p:cNvPr id="9" name="Rectangle: Rounded Corners 8">
            <a:extLst>
              <a:ext uri="{FF2B5EF4-FFF2-40B4-BE49-F238E27FC236}">
                <a16:creationId xmlns:a16="http://schemas.microsoft.com/office/drawing/2014/main" id="{DF56BCEC-1853-1342-A915-2300BCD5AC1F}"/>
              </a:ext>
            </a:extLst>
          </p:cNvPr>
          <p:cNvSpPr/>
          <p:nvPr/>
        </p:nvSpPr>
        <p:spPr>
          <a:xfrm>
            <a:off x="4138478" y="386029"/>
            <a:ext cx="3891378" cy="1050116"/>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0184158C-DF26-3B44-B391-31E736BBE951}"/>
              </a:ext>
            </a:extLst>
          </p:cNvPr>
          <p:cNvSpPr>
            <a:spLocks noGrp="1"/>
          </p:cNvSpPr>
          <p:nvPr>
            <p:ph type="title"/>
          </p:nvPr>
        </p:nvSpPr>
        <p:spPr>
          <a:xfrm>
            <a:off x="-2" y="1"/>
            <a:ext cx="12192000" cy="1798508"/>
          </a:xfrm>
        </p:spPr>
        <p:txBody>
          <a:bodyPr>
            <a:normAutofit/>
          </a:bodyPr>
          <a:lstStyle/>
          <a:p>
            <a:pPr algn="ctr"/>
            <a:r>
              <a:rPr lang="en-US" sz="6600" b="1">
                <a:solidFill>
                  <a:schemeClr val="accent1">
                    <a:lumMod val="75000"/>
                  </a:schemeClr>
                </a:solidFill>
                <a:latin typeface="+mn-lt"/>
              </a:rPr>
              <a:t>SECTION 1</a:t>
            </a:r>
            <a:endParaRPr lang="en-US" sz="6600">
              <a:solidFill>
                <a:schemeClr val="accent1">
                  <a:lumMod val="75000"/>
                </a:schemeClr>
              </a:solidFill>
              <a:latin typeface="+mn-lt"/>
            </a:endParaRPr>
          </a:p>
        </p:txBody>
      </p:sp>
    </p:spTree>
    <p:extLst>
      <p:ext uri="{BB962C8B-B14F-4D97-AF65-F5344CB8AC3E}">
        <p14:creationId xmlns:p14="http://schemas.microsoft.com/office/powerpoint/2010/main" val="2310256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73866"/>
            <a:ext cx="12192000" cy="897514"/>
          </a:xfrm>
        </p:spPr>
        <p:txBody>
          <a:bodyPr anchor="t">
            <a:normAutofit/>
          </a:bodyPr>
          <a:lstStyle/>
          <a:p>
            <a:r>
              <a:rPr lang="en-US" sz="2400"/>
              <a:t>After clicking on vpc, I will select </a:t>
            </a:r>
            <a:r>
              <a:rPr lang="en-US" sz="2400" b="1" i="1">
                <a:solidFill>
                  <a:schemeClr val="accent1">
                    <a:lumMod val="60000"/>
                    <a:lumOff val="40000"/>
                  </a:schemeClr>
                </a:solidFill>
              </a:rPr>
              <a:t>Launch VPC Wizard</a:t>
            </a:r>
            <a:r>
              <a:rPr lang="en-US" sz="2400"/>
              <a:t>.</a:t>
            </a:r>
          </a:p>
          <a:p>
            <a:endParaRPr lang="en-US"/>
          </a:p>
        </p:txBody>
      </p:sp>
      <p:pic>
        <p:nvPicPr>
          <p:cNvPr id="4" name="Picture 4">
            <a:extLst>
              <a:ext uri="{FF2B5EF4-FFF2-40B4-BE49-F238E27FC236}">
                <a16:creationId xmlns:a16="http://schemas.microsoft.com/office/drawing/2014/main" id="{EBE32F92-5950-4A4C-9497-61550FEFD5BB}"/>
              </a:ext>
            </a:extLst>
          </p:cNvPr>
          <p:cNvPicPr>
            <a:picLocks noChangeAspect="1"/>
          </p:cNvPicPr>
          <p:nvPr/>
        </p:nvPicPr>
        <p:blipFill>
          <a:blip r:embed="rId2"/>
          <a:stretch>
            <a:fillRect/>
          </a:stretch>
        </p:blipFill>
        <p:spPr>
          <a:xfrm>
            <a:off x="106491" y="1471380"/>
            <a:ext cx="12005605" cy="5290777"/>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448760" y="1925537"/>
            <a:ext cx="864454" cy="24569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728246" y="120028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E73B5C82-67CA-954A-967D-D3D91380BD85}"/>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116715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656693"/>
            <a:ext cx="12192000" cy="814687"/>
          </a:xfrm>
        </p:spPr>
        <p:txBody>
          <a:bodyPr anchor="t">
            <a:normAutofit/>
          </a:bodyPr>
          <a:lstStyle/>
          <a:p>
            <a:r>
              <a:rPr lang="en-US" sz="2400"/>
              <a:t>In the VPC wizard I make sure VPC with a Single Public Subnet is selected, then I click on </a:t>
            </a:r>
            <a:r>
              <a:rPr lang="en-US" sz="2400" b="1" i="1">
                <a:solidFill>
                  <a:schemeClr val="accent1">
                    <a:lumMod val="60000"/>
                    <a:lumOff val="40000"/>
                  </a:schemeClr>
                </a:solidFill>
              </a:rPr>
              <a:t>Select</a:t>
            </a:r>
            <a:r>
              <a:rPr lang="en-US" sz="2400"/>
              <a:t>.</a:t>
            </a:r>
          </a:p>
          <a:p>
            <a:endParaRPr lang="en-US"/>
          </a:p>
        </p:txBody>
      </p:sp>
      <p:pic>
        <p:nvPicPr>
          <p:cNvPr id="4" name="Picture 4">
            <a:extLst>
              <a:ext uri="{FF2B5EF4-FFF2-40B4-BE49-F238E27FC236}">
                <a16:creationId xmlns:a16="http://schemas.microsoft.com/office/drawing/2014/main" id="{2BA48437-C311-0F40-8B3D-14721272B85E}"/>
              </a:ext>
            </a:extLst>
          </p:cNvPr>
          <p:cNvPicPr>
            <a:picLocks noChangeAspect="1"/>
          </p:cNvPicPr>
          <p:nvPr/>
        </p:nvPicPr>
        <p:blipFill>
          <a:blip r:embed="rId2"/>
          <a:stretch>
            <a:fillRect/>
          </a:stretch>
        </p:blipFill>
        <p:spPr>
          <a:xfrm>
            <a:off x="2032000" y="1877609"/>
            <a:ext cx="8128000" cy="3102781"/>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7021773" y="4597892"/>
            <a:ext cx="686970" cy="30068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10800000">
            <a:off x="7212517" y="489857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4E351AB0-784E-7341-A846-C03B72CAC17A}"/>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
        <p:nvSpPr>
          <p:cNvPr id="5" name="Rectangle 4">
            <a:extLst>
              <a:ext uri="{FF2B5EF4-FFF2-40B4-BE49-F238E27FC236}">
                <a16:creationId xmlns:a16="http://schemas.microsoft.com/office/drawing/2014/main" id="{79B63C58-901F-DD4A-86ED-5C0718EF8218}"/>
              </a:ext>
            </a:extLst>
          </p:cNvPr>
          <p:cNvSpPr/>
          <p:nvPr/>
        </p:nvSpPr>
        <p:spPr>
          <a:xfrm>
            <a:off x="2198691" y="2295091"/>
            <a:ext cx="1481154" cy="36126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Arrow: Down 5">
            <a:extLst>
              <a:ext uri="{FF2B5EF4-FFF2-40B4-BE49-F238E27FC236}">
                <a16:creationId xmlns:a16="http://schemas.microsoft.com/office/drawing/2014/main" id="{6F9328A1-6DDB-1145-8C16-8DF6B98D3D73}"/>
              </a:ext>
            </a:extLst>
          </p:cNvPr>
          <p:cNvSpPr/>
          <p:nvPr/>
        </p:nvSpPr>
        <p:spPr>
          <a:xfrm rot="16200000">
            <a:off x="1683325" y="211309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743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303933"/>
            <a:ext cx="12192000" cy="1087919"/>
          </a:xfrm>
        </p:spPr>
        <p:txBody>
          <a:bodyPr anchor="t">
            <a:noAutofit/>
          </a:bodyPr>
          <a:lstStyle/>
          <a:p>
            <a:r>
              <a:rPr lang="en-US" sz="2400"/>
              <a:t>Next I type in</a:t>
            </a:r>
            <a:r>
              <a:rPr lang="en-US" sz="2400">
                <a:solidFill>
                  <a:schemeClr val="accent1">
                    <a:lumMod val="60000"/>
                    <a:lumOff val="40000"/>
                  </a:schemeClr>
                </a:solidFill>
              </a:rPr>
              <a:t> </a:t>
            </a:r>
            <a:r>
              <a:rPr lang="en-US" sz="2400"/>
              <a:t>“</a:t>
            </a:r>
            <a:r>
              <a:rPr lang="en-US" sz="2400" b="1" i="1">
                <a:solidFill>
                  <a:schemeClr val="accent2">
                    <a:lumMod val="60000"/>
                    <a:lumOff val="40000"/>
                  </a:schemeClr>
                </a:solidFill>
              </a:rPr>
              <a:t>192.168.0.0/24</a:t>
            </a:r>
            <a:r>
              <a:rPr lang="en-US" sz="2400"/>
              <a:t>”</a:t>
            </a:r>
            <a:r>
              <a:rPr lang="en-US" sz="2400">
                <a:solidFill>
                  <a:schemeClr val="accent1">
                    <a:lumMod val="60000"/>
                    <a:lumOff val="40000"/>
                  </a:schemeClr>
                </a:solidFill>
              </a:rPr>
              <a:t> </a:t>
            </a:r>
            <a:r>
              <a:rPr lang="en-US" sz="2400"/>
              <a:t>for the</a:t>
            </a:r>
            <a:r>
              <a:rPr lang="en-US" sz="2400">
                <a:solidFill>
                  <a:schemeClr val="accent1">
                    <a:lumMod val="60000"/>
                    <a:lumOff val="40000"/>
                  </a:schemeClr>
                </a:solidFill>
              </a:rPr>
              <a:t> </a:t>
            </a:r>
            <a:r>
              <a:rPr lang="en-US" sz="2400" b="1" i="1">
                <a:solidFill>
                  <a:schemeClr val="accent1">
                    <a:lumMod val="60000"/>
                    <a:lumOff val="40000"/>
                  </a:schemeClr>
                </a:solidFill>
              </a:rPr>
              <a:t>IPv4 CIDR block</a:t>
            </a:r>
            <a:r>
              <a:rPr lang="en-US" sz="2400"/>
              <a:t>, “</a:t>
            </a:r>
            <a:r>
              <a:rPr lang="en-US" sz="2400" b="1" i="1">
                <a:solidFill>
                  <a:schemeClr val="accent2">
                    <a:lumMod val="60000"/>
                    <a:lumOff val="40000"/>
                  </a:schemeClr>
                </a:solidFill>
              </a:rPr>
              <a:t>Netw211-VPC</a:t>
            </a:r>
            <a:r>
              <a:rPr lang="en-US" sz="2400"/>
              <a:t>”</a:t>
            </a:r>
            <a:r>
              <a:rPr lang="en-US" sz="2400" b="1" i="1">
                <a:solidFill>
                  <a:schemeClr val="accent1">
                    <a:lumMod val="60000"/>
                    <a:lumOff val="40000"/>
                  </a:schemeClr>
                </a:solidFill>
              </a:rPr>
              <a:t> </a:t>
            </a:r>
            <a:r>
              <a:rPr lang="en-US" sz="2400"/>
              <a:t>for</a:t>
            </a:r>
            <a:r>
              <a:rPr lang="en-US" sz="2400">
                <a:solidFill>
                  <a:schemeClr val="accent1">
                    <a:lumMod val="60000"/>
                    <a:lumOff val="40000"/>
                  </a:schemeClr>
                </a:solidFill>
              </a:rPr>
              <a:t> </a:t>
            </a:r>
            <a:r>
              <a:rPr lang="en-US" sz="2400" b="1" i="1">
                <a:solidFill>
                  <a:schemeClr val="accent1">
                    <a:lumMod val="60000"/>
                    <a:lumOff val="40000"/>
                  </a:schemeClr>
                </a:solidFill>
              </a:rPr>
              <a:t>VPC name</a:t>
            </a:r>
            <a:r>
              <a:rPr lang="en-US" sz="2400"/>
              <a:t>,</a:t>
            </a:r>
            <a:r>
              <a:rPr lang="en-US" sz="2400">
                <a:solidFill>
                  <a:schemeClr val="accent1">
                    <a:lumMod val="60000"/>
                    <a:lumOff val="40000"/>
                  </a:schemeClr>
                </a:solidFill>
              </a:rPr>
              <a:t> </a:t>
            </a:r>
            <a:r>
              <a:rPr lang="en-US" sz="2400"/>
              <a:t>“</a:t>
            </a:r>
            <a:r>
              <a:rPr lang="en-US" sz="2400" b="1" i="1">
                <a:solidFill>
                  <a:schemeClr val="accent2">
                    <a:lumMod val="60000"/>
                    <a:lumOff val="40000"/>
                  </a:schemeClr>
                </a:solidFill>
              </a:rPr>
              <a:t>192.168.0.0/26</a:t>
            </a:r>
            <a:r>
              <a:rPr lang="en-US" sz="2400"/>
              <a:t>”</a:t>
            </a:r>
            <a:r>
              <a:rPr lang="en-US" sz="2400">
                <a:solidFill>
                  <a:schemeClr val="accent1">
                    <a:lumMod val="60000"/>
                    <a:lumOff val="40000"/>
                  </a:schemeClr>
                </a:solidFill>
              </a:rPr>
              <a:t> </a:t>
            </a:r>
            <a:r>
              <a:rPr lang="en-US" sz="2400"/>
              <a:t>for</a:t>
            </a:r>
            <a:r>
              <a:rPr lang="en-US" sz="2400">
                <a:solidFill>
                  <a:schemeClr val="accent1">
                    <a:lumMod val="60000"/>
                    <a:lumOff val="40000"/>
                  </a:schemeClr>
                </a:solidFill>
              </a:rPr>
              <a:t> </a:t>
            </a:r>
            <a:r>
              <a:rPr lang="en-US" sz="2400" b="1" i="1">
                <a:solidFill>
                  <a:schemeClr val="accent1">
                    <a:lumMod val="60000"/>
                    <a:lumOff val="40000"/>
                  </a:schemeClr>
                </a:solidFill>
              </a:rPr>
              <a:t>Public subnet’s CIDR</a:t>
            </a:r>
            <a:r>
              <a:rPr lang="en-US" sz="2400"/>
              <a:t>, and</a:t>
            </a:r>
            <a:r>
              <a:rPr lang="en-US" sz="2400">
                <a:solidFill>
                  <a:schemeClr val="accent1">
                    <a:lumMod val="60000"/>
                    <a:lumOff val="40000"/>
                  </a:schemeClr>
                </a:solidFill>
              </a:rPr>
              <a:t> </a:t>
            </a:r>
            <a:r>
              <a:rPr lang="en-US" sz="2400"/>
              <a:t>“</a:t>
            </a:r>
            <a:r>
              <a:rPr lang="en-US" sz="2400" b="1" i="1">
                <a:solidFill>
                  <a:schemeClr val="accent2">
                    <a:lumMod val="60000"/>
                    <a:lumOff val="40000"/>
                  </a:schemeClr>
                </a:solidFill>
              </a:rPr>
              <a:t>Public subnet 1</a:t>
            </a:r>
            <a:r>
              <a:rPr lang="en-US" sz="2400"/>
              <a:t>”</a:t>
            </a:r>
            <a:r>
              <a:rPr lang="en-US" sz="2400">
                <a:solidFill>
                  <a:schemeClr val="accent1">
                    <a:lumMod val="60000"/>
                    <a:lumOff val="40000"/>
                  </a:schemeClr>
                </a:solidFill>
              </a:rPr>
              <a:t> </a:t>
            </a:r>
            <a:r>
              <a:rPr lang="en-US" sz="2400"/>
              <a:t>for</a:t>
            </a:r>
            <a:r>
              <a:rPr lang="en-US" sz="2400">
                <a:solidFill>
                  <a:schemeClr val="accent1">
                    <a:lumMod val="60000"/>
                    <a:lumOff val="40000"/>
                  </a:schemeClr>
                </a:solidFill>
              </a:rPr>
              <a:t> </a:t>
            </a:r>
            <a:r>
              <a:rPr lang="en-US" sz="2400" b="1" i="1">
                <a:solidFill>
                  <a:schemeClr val="accent1">
                    <a:lumMod val="60000"/>
                    <a:lumOff val="40000"/>
                  </a:schemeClr>
                </a:solidFill>
              </a:rPr>
              <a:t>Subnet name</a:t>
            </a:r>
            <a:r>
              <a:rPr lang="en-US" sz="2400"/>
              <a:t>.</a:t>
            </a:r>
          </a:p>
          <a:p>
            <a:endParaRPr lang="en-US" sz="2400"/>
          </a:p>
        </p:txBody>
      </p:sp>
      <p:pic>
        <p:nvPicPr>
          <p:cNvPr id="4" name="Picture 4">
            <a:extLst>
              <a:ext uri="{FF2B5EF4-FFF2-40B4-BE49-F238E27FC236}">
                <a16:creationId xmlns:a16="http://schemas.microsoft.com/office/drawing/2014/main" id="{6B45E2CC-125A-7C4E-B4F1-832AF6516D80}"/>
              </a:ext>
            </a:extLst>
          </p:cNvPr>
          <p:cNvPicPr>
            <a:picLocks noChangeAspect="1"/>
          </p:cNvPicPr>
          <p:nvPr/>
        </p:nvPicPr>
        <p:blipFill>
          <a:blip r:embed="rId2"/>
          <a:stretch>
            <a:fillRect/>
          </a:stretch>
        </p:blipFill>
        <p:spPr>
          <a:xfrm>
            <a:off x="59787" y="1425792"/>
            <a:ext cx="12052310" cy="5312702"/>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083632" y="2215075"/>
            <a:ext cx="614990" cy="2282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5BFDB16C-67DE-1E4B-9B0A-9129282952A2}"/>
              </a:ext>
            </a:extLst>
          </p:cNvPr>
          <p:cNvSpPr/>
          <p:nvPr/>
        </p:nvSpPr>
        <p:spPr>
          <a:xfrm>
            <a:off x="1083632" y="3345992"/>
            <a:ext cx="523470" cy="2282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id="{AD861D9D-9FDD-2C4D-9024-F86342A8C27D}"/>
              </a:ext>
            </a:extLst>
          </p:cNvPr>
          <p:cNvSpPr/>
          <p:nvPr/>
        </p:nvSpPr>
        <p:spPr>
          <a:xfrm>
            <a:off x="1089121" y="3725363"/>
            <a:ext cx="523470" cy="2282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C8F3E0A4-FE1E-2742-8A26-FAF311E44C04}"/>
              </a:ext>
            </a:extLst>
          </p:cNvPr>
          <p:cNvSpPr/>
          <p:nvPr/>
        </p:nvSpPr>
        <p:spPr>
          <a:xfrm>
            <a:off x="1091428" y="4379297"/>
            <a:ext cx="523470" cy="2282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46AD8E69-71F4-F640-B7C8-3BA2B0AA7428}"/>
              </a:ext>
            </a:extLst>
          </p:cNvPr>
          <p:cNvSpPr/>
          <p:nvPr/>
        </p:nvSpPr>
        <p:spPr>
          <a:xfrm>
            <a:off x="11550060" y="6351299"/>
            <a:ext cx="525112" cy="35325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Arrow: Down 20">
            <a:extLst>
              <a:ext uri="{FF2B5EF4-FFF2-40B4-BE49-F238E27FC236}">
                <a16:creationId xmlns:a16="http://schemas.microsoft.com/office/drawing/2014/main" id="{16A23968-8309-874A-836A-FE44D116CD96}"/>
              </a:ext>
            </a:extLst>
          </p:cNvPr>
          <p:cNvSpPr/>
          <p:nvPr/>
        </p:nvSpPr>
        <p:spPr>
          <a:xfrm rot="5400000">
            <a:off x="1657998" y="4391653"/>
            <a:ext cx="132139" cy="21834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656A64A8-6D14-CD4D-8F3F-99572CD865C5}"/>
              </a:ext>
            </a:extLst>
          </p:cNvPr>
          <p:cNvSpPr/>
          <p:nvPr/>
        </p:nvSpPr>
        <p:spPr>
          <a:xfrm>
            <a:off x="11693827" y="562322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72A29753-3363-F048-8EAB-51C6BAC75C37}"/>
              </a:ext>
            </a:extLst>
          </p:cNvPr>
          <p:cNvSpPr/>
          <p:nvPr/>
        </p:nvSpPr>
        <p:spPr>
          <a:xfrm rot="5400000">
            <a:off x="1657998" y="3735484"/>
            <a:ext cx="132139" cy="21834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A6BE5D2B-A1F8-A043-8754-EF97E683514C}"/>
              </a:ext>
            </a:extLst>
          </p:cNvPr>
          <p:cNvSpPr/>
          <p:nvPr/>
        </p:nvSpPr>
        <p:spPr>
          <a:xfrm rot="5400000">
            <a:off x="1657998" y="3344051"/>
            <a:ext cx="132139" cy="21834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D56DC04F-E06A-9540-876C-609CB27DDC6D}"/>
              </a:ext>
            </a:extLst>
          </p:cNvPr>
          <p:cNvSpPr/>
          <p:nvPr/>
        </p:nvSpPr>
        <p:spPr>
          <a:xfrm rot="5400000">
            <a:off x="1741722" y="2220052"/>
            <a:ext cx="132139" cy="21834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5AE9241-614F-4D49-B115-5FAF2EC6F53F}"/>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401389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828899"/>
            <a:ext cx="12192000" cy="1005107"/>
          </a:xfrm>
        </p:spPr>
        <p:txBody>
          <a:bodyPr anchor="t">
            <a:normAutofit/>
          </a:bodyPr>
          <a:lstStyle/>
          <a:p>
            <a:r>
              <a:rPr lang="en-US" sz="2400"/>
              <a:t>I’m notified that my VPC was successfully created. I click on </a:t>
            </a:r>
            <a:r>
              <a:rPr lang="en-US" sz="2400" b="1" i="1">
                <a:solidFill>
                  <a:schemeClr val="accent1">
                    <a:lumMod val="60000"/>
                    <a:lumOff val="40000"/>
                  </a:schemeClr>
                </a:solidFill>
              </a:rPr>
              <a:t>OK</a:t>
            </a:r>
            <a:r>
              <a:rPr lang="en-US" sz="2400"/>
              <a:t>.</a:t>
            </a:r>
          </a:p>
          <a:p>
            <a:endParaRPr lang="en-US"/>
          </a:p>
        </p:txBody>
      </p:sp>
      <p:pic>
        <p:nvPicPr>
          <p:cNvPr id="4" name="Picture 4">
            <a:extLst>
              <a:ext uri="{FF2B5EF4-FFF2-40B4-BE49-F238E27FC236}">
                <a16:creationId xmlns:a16="http://schemas.microsoft.com/office/drawing/2014/main" id="{8FC99C6C-B9F9-034A-9A22-3E4ACD01B359}"/>
              </a:ext>
            </a:extLst>
          </p:cNvPr>
          <p:cNvPicPr>
            <a:picLocks noChangeAspect="1"/>
          </p:cNvPicPr>
          <p:nvPr/>
        </p:nvPicPr>
        <p:blipFill>
          <a:blip r:embed="rId2"/>
          <a:stretch>
            <a:fillRect/>
          </a:stretch>
        </p:blipFill>
        <p:spPr>
          <a:xfrm>
            <a:off x="2032000" y="2926446"/>
            <a:ext cx="8128000" cy="1005107"/>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9684041" y="3635299"/>
            <a:ext cx="475960" cy="29625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9769280" y="291004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3F69083-CDEB-B143-B76F-D5EF316D9577}"/>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3877992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06701"/>
            <a:ext cx="12192000" cy="964679"/>
          </a:xfrm>
        </p:spPr>
        <p:txBody>
          <a:bodyPr anchor="t">
            <a:normAutofit/>
          </a:bodyPr>
          <a:lstStyle/>
          <a:p>
            <a:r>
              <a:rPr lang="en-US" sz="2400"/>
              <a:t>In the</a:t>
            </a:r>
            <a:r>
              <a:rPr lang="en-US" sz="2400">
                <a:solidFill>
                  <a:schemeClr val="accent1">
                    <a:lumMod val="60000"/>
                    <a:lumOff val="40000"/>
                  </a:schemeClr>
                </a:solidFill>
              </a:rPr>
              <a:t> </a:t>
            </a:r>
            <a:r>
              <a:rPr lang="en-US" sz="2400" b="1" i="1">
                <a:solidFill>
                  <a:schemeClr val="accent1">
                    <a:lumMod val="60000"/>
                    <a:lumOff val="40000"/>
                  </a:schemeClr>
                </a:solidFill>
              </a:rPr>
              <a:t>Your VPCs</a:t>
            </a:r>
            <a:r>
              <a:rPr lang="en-US" sz="2400"/>
              <a:t>, section I can see the details of my newly created VPC, to include the </a:t>
            </a:r>
            <a:r>
              <a:rPr lang="en-US" sz="2400" b="1" i="1">
                <a:solidFill>
                  <a:schemeClr val="accent1">
                    <a:lumMod val="60000"/>
                    <a:lumOff val="40000"/>
                  </a:schemeClr>
                </a:solidFill>
              </a:rPr>
              <a:t>VPC ID</a:t>
            </a:r>
            <a:r>
              <a:rPr lang="en-US" sz="2400"/>
              <a:t>.</a:t>
            </a:r>
          </a:p>
          <a:p>
            <a:endParaRPr lang="en-US" sz="2400"/>
          </a:p>
          <a:p>
            <a:endParaRPr lang="en-US"/>
          </a:p>
        </p:txBody>
      </p:sp>
      <p:pic>
        <p:nvPicPr>
          <p:cNvPr id="4" name="Picture 4">
            <a:extLst>
              <a:ext uri="{FF2B5EF4-FFF2-40B4-BE49-F238E27FC236}">
                <a16:creationId xmlns:a16="http://schemas.microsoft.com/office/drawing/2014/main" id="{797F402B-2970-724E-B475-B84F82683583}"/>
              </a:ext>
            </a:extLst>
          </p:cNvPr>
          <p:cNvPicPr>
            <a:picLocks noChangeAspect="1"/>
          </p:cNvPicPr>
          <p:nvPr/>
        </p:nvPicPr>
        <p:blipFill>
          <a:blip r:embed="rId2"/>
          <a:stretch>
            <a:fillRect/>
          </a:stretch>
        </p:blipFill>
        <p:spPr>
          <a:xfrm>
            <a:off x="94658" y="1307469"/>
            <a:ext cx="12012620" cy="5425109"/>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2904132" y="2514362"/>
            <a:ext cx="834874" cy="12423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9B01BBEB-9E41-E44A-8E7E-6AF48D314853}"/>
              </a:ext>
            </a:extLst>
          </p:cNvPr>
          <p:cNvSpPr/>
          <p:nvPr/>
        </p:nvSpPr>
        <p:spPr>
          <a:xfrm>
            <a:off x="1342965" y="3751186"/>
            <a:ext cx="307641" cy="2008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36B620CE-3F10-5740-BCEC-EC31EE9D56D4}"/>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
        <p:nvSpPr>
          <p:cNvPr id="6" name="Rectangle 5">
            <a:extLst>
              <a:ext uri="{FF2B5EF4-FFF2-40B4-BE49-F238E27FC236}">
                <a16:creationId xmlns:a16="http://schemas.microsoft.com/office/drawing/2014/main" id="{C5DC0D7D-E05D-FF4D-8CF0-3A1DF4985C34}"/>
              </a:ext>
            </a:extLst>
          </p:cNvPr>
          <p:cNvSpPr/>
          <p:nvPr/>
        </p:nvSpPr>
        <p:spPr>
          <a:xfrm>
            <a:off x="223394" y="2650433"/>
            <a:ext cx="397802" cy="18931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61578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5263"/>
            <a:ext cx="12192000" cy="1216117"/>
          </a:xfrm>
        </p:spPr>
        <p:txBody>
          <a:bodyPr anchor="t">
            <a:normAutofit/>
          </a:bodyPr>
          <a:lstStyle/>
          <a:p>
            <a:r>
              <a:rPr lang="en-US" sz="2400"/>
              <a:t>If I click on</a:t>
            </a:r>
            <a:r>
              <a:rPr lang="en-US" sz="2400">
                <a:solidFill>
                  <a:schemeClr val="accent1">
                    <a:lumMod val="60000"/>
                    <a:lumOff val="40000"/>
                  </a:schemeClr>
                </a:solidFill>
              </a:rPr>
              <a:t> </a:t>
            </a:r>
            <a:r>
              <a:rPr lang="en-US" sz="2400" b="1" i="1">
                <a:solidFill>
                  <a:schemeClr val="accent1">
                    <a:lumMod val="60000"/>
                    <a:lumOff val="40000"/>
                  </a:schemeClr>
                </a:solidFill>
              </a:rPr>
              <a:t>Subnets</a:t>
            </a:r>
            <a:r>
              <a:rPr lang="en-US" sz="2400"/>
              <a:t>, and select </a:t>
            </a:r>
            <a:r>
              <a:rPr lang="en-US" sz="2400" b="1" i="1">
                <a:solidFill>
                  <a:schemeClr val="accent1">
                    <a:lumMod val="60000"/>
                    <a:lumOff val="40000"/>
                  </a:schemeClr>
                </a:solidFill>
              </a:rPr>
              <a:t>Public subnet 1</a:t>
            </a:r>
            <a:r>
              <a:rPr lang="en-US" sz="2400">
                <a:solidFill>
                  <a:schemeClr val="accent1">
                    <a:lumMod val="60000"/>
                    <a:lumOff val="40000"/>
                  </a:schemeClr>
                </a:solidFill>
              </a:rPr>
              <a:t> </a:t>
            </a:r>
            <a:r>
              <a:rPr lang="en-US" sz="2400"/>
              <a:t>and look in the</a:t>
            </a:r>
            <a:r>
              <a:rPr lang="en-US" sz="2400">
                <a:solidFill>
                  <a:schemeClr val="accent1">
                    <a:lumMod val="60000"/>
                    <a:lumOff val="40000"/>
                  </a:schemeClr>
                </a:solidFill>
              </a:rPr>
              <a:t> </a:t>
            </a:r>
            <a:r>
              <a:rPr lang="en-US" sz="2400" b="1" i="1">
                <a:solidFill>
                  <a:schemeClr val="accent1">
                    <a:lumMod val="60000"/>
                    <a:lumOff val="40000"/>
                  </a:schemeClr>
                </a:solidFill>
              </a:rPr>
              <a:t>Details</a:t>
            </a:r>
            <a:r>
              <a:rPr lang="en-US" sz="2400">
                <a:solidFill>
                  <a:schemeClr val="accent1">
                    <a:lumMod val="60000"/>
                    <a:lumOff val="40000"/>
                  </a:schemeClr>
                </a:solidFill>
              </a:rPr>
              <a:t> </a:t>
            </a:r>
            <a:r>
              <a:rPr lang="en-US" sz="2400"/>
              <a:t>section, I can see the available IPv4 addresses in my subnet.</a:t>
            </a:r>
            <a:endParaRPr lang="en-US"/>
          </a:p>
        </p:txBody>
      </p:sp>
      <p:pic>
        <p:nvPicPr>
          <p:cNvPr id="4" name="Picture 4">
            <a:extLst>
              <a:ext uri="{FF2B5EF4-FFF2-40B4-BE49-F238E27FC236}">
                <a16:creationId xmlns:a16="http://schemas.microsoft.com/office/drawing/2014/main" id="{88D2B910-B076-3C40-932F-B6A44559E00A}"/>
              </a:ext>
            </a:extLst>
          </p:cNvPr>
          <p:cNvPicPr>
            <a:picLocks noChangeAspect="1"/>
          </p:cNvPicPr>
          <p:nvPr/>
        </p:nvPicPr>
        <p:blipFill>
          <a:blip r:embed="rId2"/>
          <a:stretch>
            <a:fillRect/>
          </a:stretch>
        </p:blipFill>
        <p:spPr>
          <a:xfrm>
            <a:off x="76910" y="1331134"/>
            <a:ext cx="12035187" cy="5413276"/>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9204831" y="4803564"/>
            <a:ext cx="657389" cy="34348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645052" y="3237315"/>
            <a:ext cx="147903" cy="338126"/>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145E570-C3E3-6141-952B-79756A744D49}"/>
              </a:ext>
            </a:extLst>
          </p:cNvPr>
          <p:cNvSpPr/>
          <p:nvPr/>
        </p:nvSpPr>
        <p:spPr>
          <a:xfrm>
            <a:off x="1329018" y="3926757"/>
            <a:ext cx="297924" cy="22638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9A9F777C-AFC9-D54C-8DCE-7CD67DD98CD4}"/>
              </a:ext>
            </a:extLst>
          </p:cNvPr>
          <p:cNvSpPr/>
          <p:nvPr/>
        </p:nvSpPr>
        <p:spPr>
          <a:xfrm>
            <a:off x="1329018" y="5217868"/>
            <a:ext cx="779973" cy="30308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4D8C9546-898A-D44C-86A3-DF14F68A406A}"/>
              </a:ext>
            </a:extLst>
          </p:cNvPr>
          <p:cNvSpPr/>
          <p:nvPr/>
        </p:nvSpPr>
        <p:spPr>
          <a:xfrm>
            <a:off x="1267015" y="3608850"/>
            <a:ext cx="779973" cy="14198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F56849BA-6688-484D-A54B-2C3A1B96CC46}"/>
              </a:ext>
            </a:extLst>
          </p:cNvPr>
          <p:cNvSpPr/>
          <p:nvPr/>
        </p:nvSpPr>
        <p:spPr>
          <a:xfrm>
            <a:off x="188858" y="2863416"/>
            <a:ext cx="325847" cy="14198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B8C810E6-E0DA-7E47-952F-4B8C69AED1F5}"/>
              </a:ext>
            </a:extLst>
          </p:cNvPr>
          <p:cNvSpPr/>
          <p:nvPr/>
        </p:nvSpPr>
        <p:spPr>
          <a:xfrm rot="5400000">
            <a:off x="609816" y="2761519"/>
            <a:ext cx="147903" cy="338126"/>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6EBD9EA0-58BE-4349-9AC9-80129BA85372}"/>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981712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354969"/>
            <a:ext cx="12192000" cy="1116411"/>
          </a:xfrm>
        </p:spPr>
        <p:txBody>
          <a:bodyPr anchor="t">
            <a:normAutofit/>
          </a:bodyPr>
          <a:lstStyle/>
          <a:p>
            <a:r>
              <a:rPr lang="en-US" sz="2400"/>
              <a:t>Next I click on </a:t>
            </a:r>
            <a:r>
              <a:rPr lang="en-US" sz="2400" b="1" i="1">
                <a:solidFill>
                  <a:schemeClr val="accent1">
                    <a:lumMod val="60000"/>
                    <a:lumOff val="40000"/>
                  </a:schemeClr>
                </a:solidFill>
              </a:rPr>
              <a:t>Route Tables</a:t>
            </a:r>
            <a:r>
              <a:rPr lang="en-US" sz="2400"/>
              <a:t>. I can see the main route table for my VPC only contains a local route with no route to the internet. </a:t>
            </a:r>
          </a:p>
          <a:p>
            <a:endParaRPr lang="en-US" sz="2400"/>
          </a:p>
          <a:p>
            <a:endParaRPr lang="en-US"/>
          </a:p>
        </p:txBody>
      </p:sp>
      <p:pic>
        <p:nvPicPr>
          <p:cNvPr id="4" name="Picture 4">
            <a:extLst>
              <a:ext uri="{FF2B5EF4-FFF2-40B4-BE49-F238E27FC236}">
                <a16:creationId xmlns:a16="http://schemas.microsoft.com/office/drawing/2014/main" id="{27E22D46-819C-8242-9C06-C1E66EB273F3}"/>
              </a:ext>
            </a:extLst>
          </p:cNvPr>
          <p:cNvPicPr>
            <a:picLocks noChangeAspect="1"/>
          </p:cNvPicPr>
          <p:nvPr/>
        </p:nvPicPr>
        <p:blipFill>
          <a:blip r:embed="rId2"/>
          <a:stretch>
            <a:fillRect/>
          </a:stretch>
        </p:blipFill>
        <p:spPr>
          <a:xfrm>
            <a:off x="88741" y="1342966"/>
            <a:ext cx="12023355" cy="5407360"/>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217890" y="3617551"/>
            <a:ext cx="456552" cy="18653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796113" y="2844973"/>
            <a:ext cx="179849" cy="317731"/>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5DAC5F-9AB2-4849-B6FA-EA07FC974B7D}"/>
              </a:ext>
            </a:extLst>
          </p:cNvPr>
          <p:cNvSpPr/>
          <p:nvPr/>
        </p:nvSpPr>
        <p:spPr>
          <a:xfrm>
            <a:off x="1736921" y="4666868"/>
            <a:ext cx="298234" cy="19028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B73243B9-404A-A34D-BCA2-6FFABB48F67C}"/>
              </a:ext>
            </a:extLst>
          </p:cNvPr>
          <p:cNvSpPr/>
          <p:nvPr/>
        </p:nvSpPr>
        <p:spPr>
          <a:xfrm>
            <a:off x="1272043" y="3193747"/>
            <a:ext cx="6306543" cy="19028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6FA673E4-6AAC-AB47-8726-E8504ACF2607}"/>
              </a:ext>
            </a:extLst>
          </p:cNvPr>
          <p:cNvSpPr/>
          <p:nvPr/>
        </p:nvSpPr>
        <p:spPr>
          <a:xfrm>
            <a:off x="1272043" y="6139989"/>
            <a:ext cx="3543702" cy="51338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Arrow: Down 13">
            <a:extLst>
              <a:ext uri="{FF2B5EF4-FFF2-40B4-BE49-F238E27FC236}">
                <a16:creationId xmlns:a16="http://schemas.microsoft.com/office/drawing/2014/main" id="{0F259A03-23FF-1844-8ED3-9523548D9F09}"/>
              </a:ext>
            </a:extLst>
          </p:cNvPr>
          <p:cNvSpPr/>
          <p:nvPr/>
        </p:nvSpPr>
        <p:spPr>
          <a:xfrm rot="5400000">
            <a:off x="743383" y="3548610"/>
            <a:ext cx="179849" cy="317731"/>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AE9C5AE-E0EB-1A44-A58B-907E859A7B98}"/>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3832706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343137"/>
            <a:ext cx="12192000" cy="1128243"/>
          </a:xfrm>
        </p:spPr>
        <p:txBody>
          <a:bodyPr anchor="t">
            <a:normAutofit/>
          </a:bodyPr>
          <a:lstStyle/>
          <a:p>
            <a:r>
              <a:rPr lang="en-US" sz="2400"/>
              <a:t>Next I select the route table with the subnet</a:t>
            </a:r>
            <a:r>
              <a:rPr lang="en-US" sz="2400">
                <a:solidFill>
                  <a:schemeClr val="accent1">
                    <a:lumMod val="60000"/>
                    <a:lumOff val="40000"/>
                  </a:schemeClr>
                </a:solidFill>
              </a:rPr>
              <a:t> </a:t>
            </a:r>
            <a:r>
              <a:rPr lang="en-US" sz="2400" b="1" i="1">
                <a:solidFill>
                  <a:schemeClr val="accent1">
                    <a:lumMod val="60000"/>
                    <a:lumOff val="40000"/>
                  </a:schemeClr>
                </a:solidFill>
              </a:rPr>
              <a:t>Public subnet 1</a:t>
            </a:r>
            <a:r>
              <a:rPr lang="en-US" sz="2400"/>
              <a:t>. I can see it has a route to the internet (0.0.0.0/0).</a:t>
            </a:r>
          </a:p>
          <a:p>
            <a:endParaRPr lang="en-US" sz="2400"/>
          </a:p>
          <a:p>
            <a:endParaRPr lang="en-US"/>
          </a:p>
        </p:txBody>
      </p:sp>
      <p:pic>
        <p:nvPicPr>
          <p:cNvPr id="4" name="Picture 4">
            <a:extLst>
              <a:ext uri="{FF2B5EF4-FFF2-40B4-BE49-F238E27FC236}">
                <a16:creationId xmlns:a16="http://schemas.microsoft.com/office/drawing/2014/main" id="{5CAEDF2E-8B63-CF44-B5E3-5C182C160185}"/>
              </a:ext>
            </a:extLst>
          </p:cNvPr>
          <p:cNvPicPr>
            <a:picLocks noChangeAspect="1"/>
          </p:cNvPicPr>
          <p:nvPr/>
        </p:nvPicPr>
        <p:blipFill>
          <a:blip r:embed="rId2"/>
          <a:stretch>
            <a:fillRect/>
          </a:stretch>
        </p:blipFill>
        <p:spPr>
          <a:xfrm>
            <a:off x="106491" y="1289721"/>
            <a:ext cx="11962453" cy="5442858"/>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277890" y="2887080"/>
            <a:ext cx="6927810" cy="13607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3D937A50-738D-C248-93EC-2C41288F5EA9}"/>
              </a:ext>
            </a:extLst>
          </p:cNvPr>
          <p:cNvSpPr/>
          <p:nvPr/>
        </p:nvSpPr>
        <p:spPr>
          <a:xfrm>
            <a:off x="1360548" y="5978483"/>
            <a:ext cx="3348707" cy="67488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562585D7-DF3F-7443-9B81-6691AF04F5A8}"/>
              </a:ext>
            </a:extLst>
          </p:cNvPr>
          <p:cNvSpPr/>
          <p:nvPr/>
        </p:nvSpPr>
        <p:spPr>
          <a:xfrm>
            <a:off x="244136" y="3502360"/>
            <a:ext cx="412557" cy="1605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6AD25BDD-7B7F-0D44-8F30-665084997E58}"/>
              </a:ext>
            </a:extLst>
          </p:cNvPr>
          <p:cNvSpPr/>
          <p:nvPr/>
        </p:nvSpPr>
        <p:spPr>
          <a:xfrm>
            <a:off x="1752754" y="4518413"/>
            <a:ext cx="306066" cy="18492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9485810D-FD45-B54D-873B-C71729DEA522}"/>
              </a:ext>
            </a:extLst>
          </p:cNvPr>
          <p:cNvSpPr/>
          <p:nvPr/>
        </p:nvSpPr>
        <p:spPr>
          <a:xfrm>
            <a:off x="1853886" y="2532868"/>
            <a:ext cx="204934" cy="338586"/>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6E6E162-9F02-9D41-B4FB-05C6EF628A3C}"/>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2876502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06701"/>
            <a:ext cx="12192000" cy="964679"/>
          </a:xfrm>
        </p:spPr>
        <p:txBody>
          <a:bodyPr anchor="t">
            <a:normAutofit/>
          </a:bodyPr>
          <a:lstStyle/>
          <a:p>
            <a:r>
              <a:rPr lang="en-US" sz="2400"/>
              <a:t>Next I click on </a:t>
            </a:r>
            <a:r>
              <a:rPr lang="en-US" sz="2400" b="1" i="1">
                <a:solidFill>
                  <a:schemeClr val="accent1">
                    <a:lumMod val="60000"/>
                    <a:lumOff val="40000"/>
                  </a:schemeClr>
                </a:solidFill>
              </a:rPr>
              <a:t>Internet Gateways</a:t>
            </a:r>
            <a:r>
              <a:rPr lang="en-US" sz="2400"/>
              <a:t>, and I can see the internet gateway is attached to my VPC.</a:t>
            </a:r>
          </a:p>
          <a:p>
            <a:endParaRPr lang="en-US" sz="2400"/>
          </a:p>
          <a:p>
            <a:endParaRPr lang="en-US"/>
          </a:p>
        </p:txBody>
      </p:sp>
      <p:pic>
        <p:nvPicPr>
          <p:cNvPr id="4" name="Picture 4">
            <a:extLst>
              <a:ext uri="{FF2B5EF4-FFF2-40B4-BE49-F238E27FC236}">
                <a16:creationId xmlns:a16="http://schemas.microsoft.com/office/drawing/2014/main" id="{9FF63E7D-E35F-5C40-AFCD-86E279999217}"/>
              </a:ext>
            </a:extLst>
          </p:cNvPr>
          <p:cNvPicPr>
            <a:picLocks noChangeAspect="1"/>
          </p:cNvPicPr>
          <p:nvPr/>
        </p:nvPicPr>
        <p:blipFill>
          <a:blip r:embed="rId2"/>
          <a:stretch>
            <a:fillRect/>
          </a:stretch>
        </p:blipFill>
        <p:spPr>
          <a:xfrm>
            <a:off x="100575" y="2188976"/>
            <a:ext cx="12011522" cy="3792252"/>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3814733" y="4386649"/>
            <a:ext cx="462643"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950448" y="5070981"/>
            <a:ext cx="197599" cy="370977"/>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606BD3D-C57C-3748-922E-AF046AF6409E}"/>
              </a:ext>
            </a:extLst>
          </p:cNvPr>
          <p:cNvSpPr/>
          <p:nvPr/>
        </p:nvSpPr>
        <p:spPr>
          <a:xfrm>
            <a:off x="4523251" y="4373398"/>
            <a:ext cx="1333737" cy="24711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19CDABAF-0C6E-B34F-83E7-B9691DCBB7B1}"/>
              </a:ext>
            </a:extLst>
          </p:cNvPr>
          <p:cNvSpPr/>
          <p:nvPr/>
        </p:nvSpPr>
        <p:spPr>
          <a:xfrm>
            <a:off x="203043" y="5129246"/>
            <a:ext cx="660716" cy="25444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46242A58-D814-8A4E-B3CC-FB9C9FA18ECB}"/>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2225207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222903"/>
          </a:xfrm>
        </p:spPr>
        <p:txBody>
          <a:bodyPr anchor="t">
            <a:noAutofit/>
          </a:bodyPr>
          <a:lstStyle/>
          <a:p>
            <a:r>
              <a:rPr lang="en-US" sz="2400"/>
              <a:t>I want to create a second subnet in a different Availability Zone (AZ) from my first subnet to provide High Availability (HA). I click on </a:t>
            </a:r>
            <a:r>
              <a:rPr lang="en-US" sz="2400" b="1" i="1">
                <a:solidFill>
                  <a:schemeClr val="accent1">
                    <a:lumMod val="60000"/>
                    <a:lumOff val="40000"/>
                  </a:schemeClr>
                </a:solidFill>
              </a:rPr>
              <a:t>Subnets</a:t>
            </a:r>
            <a:r>
              <a:rPr lang="en-US" sz="2400"/>
              <a:t>, select</a:t>
            </a:r>
            <a:r>
              <a:rPr lang="en-US" sz="2400">
                <a:solidFill>
                  <a:schemeClr val="accent1">
                    <a:lumMod val="60000"/>
                    <a:lumOff val="40000"/>
                  </a:schemeClr>
                </a:solidFill>
              </a:rPr>
              <a:t> </a:t>
            </a:r>
            <a:r>
              <a:rPr lang="en-US" sz="2400" b="1" i="1">
                <a:solidFill>
                  <a:schemeClr val="accent1">
                    <a:lumMod val="60000"/>
                    <a:lumOff val="40000"/>
                  </a:schemeClr>
                </a:solidFill>
              </a:rPr>
              <a:t>Public Subnet 1</a:t>
            </a:r>
            <a:r>
              <a:rPr lang="en-US" sz="2400">
                <a:solidFill>
                  <a:schemeClr val="accent1">
                    <a:lumMod val="60000"/>
                    <a:lumOff val="40000"/>
                  </a:schemeClr>
                </a:solidFill>
              </a:rPr>
              <a:t> </a:t>
            </a:r>
            <a:r>
              <a:rPr lang="en-US" sz="2400"/>
              <a:t>and take note of it’s AZ. Next I click on</a:t>
            </a:r>
            <a:r>
              <a:rPr lang="en-US" sz="2400">
                <a:solidFill>
                  <a:schemeClr val="accent1">
                    <a:lumMod val="60000"/>
                    <a:lumOff val="40000"/>
                  </a:schemeClr>
                </a:solidFill>
              </a:rPr>
              <a:t> </a:t>
            </a:r>
            <a:r>
              <a:rPr lang="en-US" sz="2400" b="1" i="1">
                <a:solidFill>
                  <a:schemeClr val="accent1">
                    <a:lumMod val="60000"/>
                    <a:lumOff val="40000"/>
                  </a:schemeClr>
                </a:solidFill>
              </a:rPr>
              <a:t>Create subnet</a:t>
            </a:r>
            <a:r>
              <a:rPr lang="en-US" sz="2400"/>
              <a:t>.</a:t>
            </a:r>
          </a:p>
          <a:p>
            <a:pPr marL="0" indent="0">
              <a:buNone/>
            </a:pPr>
            <a:endParaRPr lang="en-US" sz="2400"/>
          </a:p>
          <a:p>
            <a:endParaRPr lang="en-US" sz="2400"/>
          </a:p>
        </p:txBody>
      </p:sp>
      <p:pic>
        <p:nvPicPr>
          <p:cNvPr id="4" name="Picture 4">
            <a:extLst>
              <a:ext uri="{FF2B5EF4-FFF2-40B4-BE49-F238E27FC236}">
                <a16:creationId xmlns:a16="http://schemas.microsoft.com/office/drawing/2014/main" id="{FA0B1D44-4E8C-8844-8E27-A6041709BC8A}"/>
              </a:ext>
            </a:extLst>
          </p:cNvPr>
          <p:cNvPicPr>
            <a:picLocks noChangeAspect="1"/>
          </p:cNvPicPr>
          <p:nvPr/>
        </p:nvPicPr>
        <p:blipFill>
          <a:blip r:embed="rId2"/>
          <a:stretch>
            <a:fillRect/>
          </a:stretch>
        </p:blipFill>
        <p:spPr>
          <a:xfrm>
            <a:off x="82825" y="1579612"/>
            <a:ext cx="12029271" cy="5141133"/>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9204832" y="4919101"/>
            <a:ext cx="935448" cy="50892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FFAF3FF4-9FDC-2D41-8D5A-2AB53DA948C1}"/>
              </a:ext>
            </a:extLst>
          </p:cNvPr>
          <p:cNvSpPr/>
          <p:nvPr/>
        </p:nvSpPr>
        <p:spPr>
          <a:xfrm>
            <a:off x="5381581" y="2693551"/>
            <a:ext cx="558234" cy="14028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0E466303-2DAE-1C4D-A4D0-353EECB7B450}"/>
              </a:ext>
            </a:extLst>
          </p:cNvPr>
          <p:cNvSpPr/>
          <p:nvPr/>
        </p:nvSpPr>
        <p:spPr>
          <a:xfrm>
            <a:off x="221278" y="2991816"/>
            <a:ext cx="311176" cy="18515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0DFF4B78-0C89-1A49-895C-C127ECA823BE}"/>
              </a:ext>
            </a:extLst>
          </p:cNvPr>
          <p:cNvSpPr/>
          <p:nvPr/>
        </p:nvSpPr>
        <p:spPr>
          <a:xfrm>
            <a:off x="1516915" y="2721768"/>
            <a:ext cx="506408" cy="11206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a16="http://schemas.microsoft.com/office/drawing/2014/main" id="{13D7506D-4DB4-2B4A-AA1E-822675D89564}"/>
              </a:ext>
            </a:extLst>
          </p:cNvPr>
          <p:cNvSpPr/>
          <p:nvPr/>
        </p:nvSpPr>
        <p:spPr>
          <a:xfrm>
            <a:off x="6588474" y="5428031"/>
            <a:ext cx="871790" cy="37570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E854127F-0246-DF4A-9BB5-13C54295A834}"/>
              </a:ext>
            </a:extLst>
          </p:cNvPr>
          <p:cNvSpPr/>
          <p:nvPr/>
        </p:nvSpPr>
        <p:spPr>
          <a:xfrm>
            <a:off x="3960284" y="5862847"/>
            <a:ext cx="1222263" cy="47334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520ECEB0-4DDE-E747-B351-91DF22488918}"/>
              </a:ext>
            </a:extLst>
          </p:cNvPr>
          <p:cNvSpPr/>
          <p:nvPr/>
        </p:nvSpPr>
        <p:spPr>
          <a:xfrm>
            <a:off x="1332095" y="4068834"/>
            <a:ext cx="318512" cy="20262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Callout: Right Arrow 25" descr="1">
            <a:extLst>
              <a:ext uri="{FF2B5EF4-FFF2-40B4-BE49-F238E27FC236}">
                <a16:creationId xmlns:a16="http://schemas.microsoft.com/office/drawing/2014/main" id="{B8AAD1B0-DAB5-3D4E-A089-A35EFFF43935}"/>
              </a:ext>
              <a:ext uri="{C183D7F6-B498-43B3-948B-1728B52AA6E4}">
                <adec:decorative xmlns:adec="http://schemas.microsoft.com/office/drawing/2017/decorative" val="0"/>
              </a:ext>
            </a:extLst>
          </p:cNvPr>
          <p:cNvSpPr/>
          <p:nvPr/>
        </p:nvSpPr>
        <p:spPr>
          <a:xfrm flipH="1">
            <a:off x="532454" y="2957370"/>
            <a:ext cx="520621" cy="254045"/>
          </a:xfrm>
          <a:prstGeom prst="rightArrowCallout">
            <a:avLst>
              <a:gd name="adj1" fmla="val 12127"/>
              <a:gd name="adj2" fmla="val 23713"/>
              <a:gd name="adj3" fmla="val 19851"/>
              <a:gd name="adj4" fmla="val 5645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1</a:t>
            </a:r>
          </a:p>
        </p:txBody>
      </p:sp>
      <p:sp>
        <p:nvSpPr>
          <p:cNvPr id="32" name="Callout: Right Arrow 31" descr="1">
            <a:extLst>
              <a:ext uri="{FF2B5EF4-FFF2-40B4-BE49-F238E27FC236}">
                <a16:creationId xmlns:a16="http://schemas.microsoft.com/office/drawing/2014/main" id="{95BB5990-7E70-8A46-BFC9-D1F4DF906323}"/>
              </a:ext>
              <a:ext uri="{C183D7F6-B498-43B3-948B-1728B52AA6E4}">
                <adec:decorative xmlns:adec="http://schemas.microsoft.com/office/drawing/2017/decorative" val="0"/>
              </a:ext>
            </a:extLst>
          </p:cNvPr>
          <p:cNvSpPr/>
          <p:nvPr/>
        </p:nvSpPr>
        <p:spPr>
          <a:xfrm rot="16200000" flipH="1">
            <a:off x="1561942" y="2334435"/>
            <a:ext cx="520621" cy="254045"/>
          </a:xfrm>
          <a:prstGeom prst="rightArrowCallout">
            <a:avLst>
              <a:gd name="adj1" fmla="val 12127"/>
              <a:gd name="adj2" fmla="val 23713"/>
              <a:gd name="adj3" fmla="val 19851"/>
              <a:gd name="adj4" fmla="val 5645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solidFill>
                  <a:schemeClr val="accent1">
                    <a:lumMod val="50000"/>
                  </a:schemeClr>
                </a:solidFill>
              </a:rPr>
              <a:t>2</a:t>
            </a:r>
          </a:p>
        </p:txBody>
      </p:sp>
      <p:sp>
        <p:nvSpPr>
          <p:cNvPr id="34" name="Callout: Right Arrow 33" descr="1">
            <a:extLst>
              <a:ext uri="{FF2B5EF4-FFF2-40B4-BE49-F238E27FC236}">
                <a16:creationId xmlns:a16="http://schemas.microsoft.com/office/drawing/2014/main" id="{2C615680-C3D5-9849-B52E-D462F5E1C8D4}"/>
              </a:ext>
              <a:ext uri="{C183D7F6-B498-43B3-948B-1728B52AA6E4}">
                <adec:decorative xmlns:adec="http://schemas.microsoft.com/office/drawing/2017/decorative" val="0"/>
              </a:ext>
            </a:extLst>
          </p:cNvPr>
          <p:cNvSpPr/>
          <p:nvPr/>
        </p:nvSpPr>
        <p:spPr>
          <a:xfrm rot="16200000" flipH="1">
            <a:off x="11197851" y="1534363"/>
            <a:ext cx="520621" cy="254045"/>
          </a:xfrm>
          <a:prstGeom prst="rightArrowCallout">
            <a:avLst>
              <a:gd name="adj1" fmla="val 12127"/>
              <a:gd name="adj2" fmla="val 23713"/>
              <a:gd name="adj3" fmla="val 19851"/>
              <a:gd name="adj4" fmla="val 5645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solidFill>
                  <a:schemeClr val="accent1">
                    <a:lumMod val="50000"/>
                  </a:schemeClr>
                </a:solidFill>
              </a:rPr>
              <a:t>3</a:t>
            </a:r>
          </a:p>
        </p:txBody>
      </p:sp>
      <p:sp>
        <p:nvSpPr>
          <p:cNvPr id="2" name="Rectangle: Rounded Corners 1">
            <a:extLst>
              <a:ext uri="{FF2B5EF4-FFF2-40B4-BE49-F238E27FC236}">
                <a16:creationId xmlns:a16="http://schemas.microsoft.com/office/drawing/2014/main" id="{6477961F-1D6A-0F48-8911-EC5CBB757BCD}"/>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1081401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59D5-89E7-F04A-9947-A9188BCDDA5E}"/>
              </a:ext>
            </a:extLst>
          </p:cNvPr>
          <p:cNvSpPr>
            <a:spLocks noGrp="1"/>
          </p:cNvSpPr>
          <p:nvPr>
            <p:ph type="title"/>
          </p:nvPr>
        </p:nvSpPr>
        <p:spPr>
          <a:xfrm>
            <a:off x="0" y="1793613"/>
            <a:ext cx="12192000" cy="1113868"/>
          </a:xfrm>
        </p:spPr>
        <p:txBody>
          <a:bodyPr>
            <a:normAutofit fontScale="90000"/>
          </a:bodyPr>
          <a:lstStyle/>
          <a:p>
            <a:pPr algn="ctr"/>
            <a:r>
              <a:rPr lang="en-US" sz="4000" b="1">
                <a:solidFill>
                  <a:schemeClr val="accent1">
                    <a:lumMod val="40000"/>
                    <a:lumOff val="60000"/>
                  </a:schemeClr>
                </a:solidFill>
              </a:rPr>
              <a:t>Career Skills obtained</a:t>
            </a:r>
            <a:br>
              <a:rPr lang="en-US" sz="4000" b="1">
                <a:solidFill>
                  <a:schemeClr val="accent1">
                    <a:lumMod val="40000"/>
                    <a:lumOff val="60000"/>
                  </a:schemeClr>
                </a:solidFill>
              </a:rPr>
            </a:br>
            <a:endParaRPr lang="en-US" sz="4000" b="1">
              <a:solidFill>
                <a:schemeClr val="accent1">
                  <a:lumMod val="40000"/>
                  <a:lumOff val="60000"/>
                </a:schemeClr>
              </a:solidFill>
            </a:endParaRPr>
          </a:p>
        </p:txBody>
      </p:sp>
      <p:sp>
        <p:nvSpPr>
          <p:cNvPr id="3" name="Content Placeholder 2">
            <a:extLst>
              <a:ext uri="{FF2B5EF4-FFF2-40B4-BE49-F238E27FC236}">
                <a16:creationId xmlns:a16="http://schemas.microsoft.com/office/drawing/2014/main" id="{27B28236-ECE3-4345-82B6-6D947FBD23CD}"/>
              </a:ext>
            </a:extLst>
          </p:cNvPr>
          <p:cNvSpPr>
            <a:spLocks noGrp="1"/>
          </p:cNvSpPr>
          <p:nvPr>
            <p:ph idx="1"/>
          </p:nvPr>
        </p:nvSpPr>
        <p:spPr>
          <a:xfrm>
            <a:off x="0" y="2699560"/>
            <a:ext cx="12191999" cy="2029181"/>
          </a:xfrm>
        </p:spPr>
        <p:txBody>
          <a:bodyPr>
            <a:normAutofit/>
          </a:bodyPr>
          <a:lstStyle/>
          <a:p>
            <a:r>
              <a:rPr lang="en-US" sz="2800" b="1" cap="all">
                <a:ln w="3175" cmpd="sng">
                  <a:noFill/>
                </a:ln>
                <a:latin typeface="+mj-lt"/>
                <a:ea typeface="+mj-ea"/>
                <a:cs typeface="+mj-cs"/>
              </a:rPr>
              <a:t>experience with setting up and terminating AWS EC2 instances.</a:t>
            </a:r>
          </a:p>
          <a:p>
            <a:r>
              <a:rPr lang="en-US" sz="2800" b="1" cap="all">
                <a:ln w="3175" cmpd="sng">
                  <a:noFill/>
                </a:ln>
                <a:latin typeface="+mj-lt"/>
                <a:ea typeface="+mj-ea"/>
                <a:cs typeface="+mj-cs"/>
              </a:rPr>
              <a:t>Knowledge with AWS EC2 configurations, settings, pricing plans.</a:t>
            </a:r>
          </a:p>
          <a:p>
            <a:r>
              <a:rPr lang="en-US" sz="2800" b="1" cap="all">
                <a:ln w="3175" cmpd="sng">
                  <a:noFill/>
                </a:ln>
                <a:latin typeface="+mj-lt"/>
                <a:ea typeface="+mj-ea"/>
                <a:cs typeface="+mj-cs"/>
              </a:rPr>
              <a:t>experience analyzing AWS EC2 Network connectivity.</a:t>
            </a:r>
          </a:p>
          <a:p>
            <a:endParaRPr lang="en-US" sz="2800" b="1" cap="all">
              <a:ln w="3175" cmpd="sng">
                <a:noFill/>
              </a:ln>
              <a:latin typeface="+mj-lt"/>
              <a:ea typeface="+mj-ea"/>
              <a:cs typeface="+mj-cs"/>
            </a:endParaRPr>
          </a:p>
        </p:txBody>
      </p:sp>
      <p:sp>
        <p:nvSpPr>
          <p:cNvPr id="21" name="Rectangle: Rounded Corners 20">
            <a:extLst>
              <a:ext uri="{FF2B5EF4-FFF2-40B4-BE49-F238E27FC236}">
                <a16:creationId xmlns:a16="http://schemas.microsoft.com/office/drawing/2014/main" id="{41F09E54-127B-DE4B-8AA6-E89E39D6FD65}"/>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2640007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4910404" y="2230388"/>
            <a:ext cx="7281596" cy="1668354"/>
          </a:xfrm>
        </p:spPr>
        <p:txBody>
          <a:bodyPr anchor="t">
            <a:noAutofit/>
          </a:bodyPr>
          <a:lstStyle/>
          <a:p>
            <a:r>
              <a:rPr lang="en-US" sz="2400"/>
              <a:t>Next I select</a:t>
            </a:r>
            <a:r>
              <a:rPr lang="en-US" sz="2400">
                <a:solidFill>
                  <a:schemeClr val="accent1">
                    <a:lumMod val="60000"/>
                    <a:lumOff val="40000"/>
                  </a:schemeClr>
                </a:solidFill>
              </a:rPr>
              <a:t> </a:t>
            </a:r>
            <a:r>
              <a:rPr lang="en-US" sz="2400" b="1" i="1">
                <a:solidFill>
                  <a:schemeClr val="accent2">
                    <a:lumMod val="60000"/>
                    <a:lumOff val="40000"/>
                  </a:schemeClr>
                </a:solidFill>
              </a:rPr>
              <a:t>Netw211-VPC</a:t>
            </a:r>
            <a:r>
              <a:rPr lang="en-US" sz="2400">
                <a:solidFill>
                  <a:schemeClr val="accent1">
                    <a:lumMod val="60000"/>
                    <a:lumOff val="40000"/>
                  </a:schemeClr>
                </a:solidFill>
              </a:rPr>
              <a:t> </a:t>
            </a:r>
            <a:r>
              <a:rPr lang="en-US" sz="2400"/>
              <a:t>for the</a:t>
            </a:r>
            <a:r>
              <a:rPr lang="en-US" sz="2400">
                <a:solidFill>
                  <a:schemeClr val="accent1">
                    <a:lumMod val="60000"/>
                    <a:lumOff val="40000"/>
                  </a:schemeClr>
                </a:solidFill>
              </a:rPr>
              <a:t> </a:t>
            </a:r>
            <a:r>
              <a:rPr lang="en-US" sz="2400" b="1" i="1">
                <a:solidFill>
                  <a:schemeClr val="accent1">
                    <a:lumMod val="60000"/>
                    <a:lumOff val="40000"/>
                  </a:schemeClr>
                </a:solidFill>
              </a:rPr>
              <a:t>VPC ID</a:t>
            </a:r>
            <a:r>
              <a:rPr lang="en-US" sz="2400"/>
              <a:t>. </a:t>
            </a:r>
          </a:p>
          <a:p>
            <a:r>
              <a:rPr lang="en-US" sz="2400"/>
              <a:t>Type </a:t>
            </a:r>
            <a:r>
              <a:rPr lang="en-US" sz="2400" b="1" i="1">
                <a:solidFill>
                  <a:schemeClr val="accent2">
                    <a:lumMod val="60000"/>
                    <a:lumOff val="40000"/>
                  </a:schemeClr>
                </a:solidFill>
              </a:rPr>
              <a:t>Public subnet 2</a:t>
            </a:r>
            <a:r>
              <a:rPr lang="en-US" sz="2400">
                <a:solidFill>
                  <a:schemeClr val="accent1">
                    <a:lumMod val="60000"/>
                    <a:lumOff val="40000"/>
                  </a:schemeClr>
                </a:solidFill>
              </a:rPr>
              <a:t> </a:t>
            </a:r>
            <a:r>
              <a:rPr lang="en-US" sz="2400"/>
              <a:t>for</a:t>
            </a:r>
            <a:r>
              <a:rPr lang="en-US" sz="2400">
                <a:solidFill>
                  <a:schemeClr val="accent1">
                    <a:lumMod val="60000"/>
                    <a:lumOff val="40000"/>
                  </a:schemeClr>
                </a:solidFill>
              </a:rPr>
              <a:t> </a:t>
            </a:r>
            <a:r>
              <a:rPr lang="en-US" sz="2400" b="1" i="1">
                <a:solidFill>
                  <a:schemeClr val="accent1">
                    <a:lumMod val="60000"/>
                    <a:lumOff val="40000"/>
                  </a:schemeClr>
                </a:solidFill>
              </a:rPr>
              <a:t>Subnet name</a:t>
            </a:r>
            <a:r>
              <a:rPr lang="en-US" sz="2400"/>
              <a:t>.</a:t>
            </a:r>
          </a:p>
          <a:p>
            <a:r>
              <a:rPr lang="en-US" sz="2400"/>
              <a:t>Type</a:t>
            </a:r>
            <a:r>
              <a:rPr lang="en-US" sz="2400">
                <a:solidFill>
                  <a:schemeClr val="accent1">
                    <a:lumMod val="60000"/>
                    <a:lumOff val="40000"/>
                  </a:schemeClr>
                </a:solidFill>
              </a:rPr>
              <a:t> </a:t>
            </a:r>
            <a:r>
              <a:rPr lang="en-US" sz="2400" b="1" i="1">
                <a:solidFill>
                  <a:schemeClr val="accent2">
                    <a:lumMod val="60000"/>
                    <a:lumOff val="40000"/>
                  </a:schemeClr>
                </a:solidFill>
              </a:rPr>
              <a:t>192.168.0.0/26</a:t>
            </a:r>
            <a:r>
              <a:rPr lang="en-US" sz="2400">
                <a:solidFill>
                  <a:schemeClr val="accent1">
                    <a:lumMod val="60000"/>
                    <a:lumOff val="40000"/>
                  </a:schemeClr>
                </a:solidFill>
              </a:rPr>
              <a:t> </a:t>
            </a:r>
            <a:r>
              <a:rPr lang="en-US" sz="2400"/>
              <a:t>for</a:t>
            </a:r>
            <a:r>
              <a:rPr lang="en-US" sz="2400">
                <a:solidFill>
                  <a:schemeClr val="accent1">
                    <a:lumMod val="60000"/>
                    <a:lumOff val="40000"/>
                  </a:schemeClr>
                </a:solidFill>
              </a:rPr>
              <a:t> </a:t>
            </a:r>
            <a:r>
              <a:rPr lang="en-US" sz="2400" b="1" i="1">
                <a:solidFill>
                  <a:schemeClr val="accent1">
                    <a:lumMod val="60000"/>
                    <a:lumOff val="40000"/>
                  </a:schemeClr>
                </a:solidFill>
              </a:rPr>
              <a:t>IPv4 CIDR block</a:t>
            </a:r>
            <a:r>
              <a:rPr lang="en-US" sz="2400"/>
              <a:t>.</a:t>
            </a:r>
          </a:p>
          <a:p>
            <a:r>
              <a:rPr lang="en-US" sz="2400"/>
              <a:t>Select a different zone from your first subnet for</a:t>
            </a:r>
            <a:r>
              <a:rPr lang="en-US" sz="2400">
                <a:solidFill>
                  <a:schemeClr val="accent1">
                    <a:lumMod val="60000"/>
                    <a:lumOff val="40000"/>
                  </a:schemeClr>
                </a:solidFill>
              </a:rPr>
              <a:t> </a:t>
            </a:r>
            <a:r>
              <a:rPr lang="en-US" sz="2400" b="1" i="1">
                <a:solidFill>
                  <a:schemeClr val="accent1">
                    <a:lumMod val="60000"/>
                    <a:lumOff val="40000"/>
                  </a:schemeClr>
                </a:solidFill>
              </a:rPr>
              <a:t>Availability Zone</a:t>
            </a:r>
            <a:r>
              <a:rPr lang="en-US" sz="2400"/>
              <a:t>.</a:t>
            </a:r>
          </a:p>
          <a:p>
            <a:r>
              <a:rPr lang="en-US" sz="2400"/>
              <a:t>Next click on</a:t>
            </a:r>
            <a:r>
              <a:rPr lang="en-US" sz="2400">
                <a:solidFill>
                  <a:schemeClr val="accent1">
                    <a:lumMod val="60000"/>
                    <a:lumOff val="40000"/>
                  </a:schemeClr>
                </a:solidFill>
              </a:rPr>
              <a:t> </a:t>
            </a:r>
            <a:r>
              <a:rPr lang="en-US" sz="2400" b="1" i="1">
                <a:solidFill>
                  <a:schemeClr val="accent1">
                    <a:lumMod val="60000"/>
                    <a:lumOff val="40000"/>
                  </a:schemeClr>
                </a:solidFill>
              </a:rPr>
              <a:t>Create subnet</a:t>
            </a:r>
            <a:r>
              <a:rPr lang="en-US" sz="2400"/>
              <a:t>.</a:t>
            </a:r>
          </a:p>
        </p:txBody>
      </p:sp>
      <p:pic>
        <p:nvPicPr>
          <p:cNvPr id="4" name="Picture 4">
            <a:extLst>
              <a:ext uri="{FF2B5EF4-FFF2-40B4-BE49-F238E27FC236}">
                <a16:creationId xmlns:a16="http://schemas.microsoft.com/office/drawing/2014/main" id="{32FFF628-5391-414D-ACD2-BCCA9A1CF6FA}"/>
              </a:ext>
            </a:extLst>
          </p:cNvPr>
          <p:cNvPicPr>
            <a:picLocks noChangeAspect="1"/>
          </p:cNvPicPr>
          <p:nvPr/>
        </p:nvPicPr>
        <p:blipFill>
          <a:blip r:embed="rId2"/>
          <a:stretch>
            <a:fillRect/>
          </a:stretch>
        </p:blipFill>
        <p:spPr>
          <a:xfrm>
            <a:off x="165652" y="682097"/>
            <a:ext cx="4194550" cy="4073789"/>
          </a:xfrm>
          <a:prstGeom prst="rect">
            <a:avLst/>
          </a:prstGeom>
        </p:spPr>
      </p:pic>
      <p:pic>
        <p:nvPicPr>
          <p:cNvPr id="5" name="Picture 5">
            <a:extLst>
              <a:ext uri="{FF2B5EF4-FFF2-40B4-BE49-F238E27FC236}">
                <a16:creationId xmlns:a16="http://schemas.microsoft.com/office/drawing/2014/main" id="{5B2CC786-DA21-114C-AA24-83C554F3AF25}"/>
              </a:ext>
            </a:extLst>
          </p:cNvPr>
          <p:cNvPicPr>
            <a:picLocks noChangeAspect="1"/>
          </p:cNvPicPr>
          <p:nvPr/>
        </p:nvPicPr>
        <p:blipFill>
          <a:blip r:embed="rId3"/>
          <a:stretch>
            <a:fillRect/>
          </a:stretch>
        </p:blipFill>
        <p:spPr>
          <a:xfrm>
            <a:off x="165652" y="4755886"/>
            <a:ext cx="4194550" cy="1966528"/>
          </a:xfrm>
          <a:prstGeom prst="rect">
            <a:avLst/>
          </a:prstGeom>
        </p:spPr>
      </p:pic>
      <p:sp>
        <p:nvSpPr>
          <p:cNvPr id="8" name="Arrow: Down 7">
            <a:extLst>
              <a:ext uri="{FF2B5EF4-FFF2-40B4-BE49-F238E27FC236}">
                <a16:creationId xmlns:a16="http://schemas.microsoft.com/office/drawing/2014/main" id="{58B1B181-5762-8542-AB4B-4FF235F2F9BB}"/>
              </a:ext>
            </a:extLst>
          </p:cNvPr>
          <p:cNvSpPr/>
          <p:nvPr/>
        </p:nvSpPr>
        <p:spPr>
          <a:xfrm rot="5400000">
            <a:off x="1830700" y="1743962"/>
            <a:ext cx="212945" cy="348321"/>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348358" y="3576138"/>
            <a:ext cx="645556"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30D883E3-4625-D447-B620-640D698F4B15}"/>
              </a:ext>
            </a:extLst>
          </p:cNvPr>
          <p:cNvSpPr/>
          <p:nvPr/>
        </p:nvSpPr>
        <p:spPr>
          <a:xfrm>
            <a:off x="348359" y="4164968"/>
            <a:ext cx="1172092" cy="18198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33633F83-466E-E84D-B347-42955F61948E}"/>
              </a:ext>
            </a:extLst>
          </p:cNvPr>
          <p:cNvSpPr/>
          <p:nvPr/>
        </p:nvSpPr>
        <p:spPr>
          <a:xfrm>
            <a:off x="3583071" y="6488552"/>
            <a:ext cx="777131"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a:extLst>
              <a:ext uri="{FF2B5EF4-FFF2-40B4-BE49-F238E27FC236}">
                <a16:creationId xmlns:a16="http://schemas.microsoft.com/office/drawing/2014/main" id="{EDF04397-2CF4-0749-82A1-1C3D336A95A7}"/>
              </a:ext>
            </a:extLst>
          </p:cNvPr>
          <p:cNvSpPr/>
          <p:nvPr/>
        </p:nvSpPr>
        <p:spPr>
          <a:xfrm>
            <a:off x="348358" y="4522024"/>
            <a:ext cx="793459" cy="1798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a:extLst>
              <a:ext uri="{FF2B5EF4-FFF2-40B4-BE49-F238E27FC236}">
                <a16:creationId xmlns:a16="http://schemas.microsoft.com/office/drawing/2014/main" id="{664424B4-E031-2D45-B791-A81DB072283C}"/>
              </a:ext>
            </a:extLst>
          </p:cNvPr>
          <p:cNvSpPr/>
          <p:nvPr/>
        </p:nvSpPr>
        <p:spPr>
          <a:xfrm>
            <a:off x="263680" y="1811650"/>
            <a:ext cx="1499332"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Arrow: Down 16">
            <a:extLst>
              <a:ext uri="{FF2B5EF4-FFF2-40B4-BE49-F238E27FC236}">
                <a16:creationId xmlns:a16="http://schemas.microsoft.com/office/drawing/2014/main" id="{91A5CC68-E785-7640-A337-3E9217C3AABD}"/>
              </a:ext>
            </a:extLst>
          </p:cNvPr>
          <p:cNvSpPr/>
          <p:nvPr/>
        </p:nvSpPr>
        <p:spPr>
          <a:xfrm>
            <a:off x="3818895" y="576330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63EFA2E7-E69F-2A4A-BAA7-D81089C85AF3}"/>
              </a:ext>
            </a:extLst>
          </p:cNvPr>
          <p:cNvSpPr/>
          <p:nvPr/>
        </p:nvSpPr>
        <p:spPr>
          <a:xfrm rot="5400000">
            <a:off x="1596685" y="4081797"/>
            <a:ext cx="212945" cy="348321"/>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B0BC7C7C-A252-484F-930E-390BFDDDDC7F}"/>
              </a:ext>
            </a:extLst>
          </p:cNvPr>
          <p:cNvSpPr/>
          <p:nvPr/>
        </p:nvSpPr>
        <p:spPr>
          <a:xfrm rot="5400000">
            <a:off x="1239818" y="4448267"/>
            <a:ext cx="212945" cy="348321"/>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123DA74F-88D6-1E45-AD88-0D04327A35A0}"/>
              </a:ext>
            </a:extLst>
          </p:cNvPr>
          <p:cNvSpPr/>
          <p:nvPr/>
        </p:nvSpPr>
        <p:spPr>
          <a:xfrm rot="5400000">
            <a:off x="1070147" y="3517865"/>
            <a:ext cx="212945" cy="348321"/>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D5AB407-9B51-064B-8DEE-FB4CBB49143A}"/>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141445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0E80EAD-EC3E-6F4B-9F23-2227F2C9590E}"/>
              </a:ext>
            </a:extLst>
          </p:cNvPr>
          <p:cNvPicPr>
            <a:picLocks noChangeAspect="1"/>
          </p:cNvPicPr>
          <p:nvPr/>
        </p:nvPicPr>
        <p:blipFill>
          <a:blip r:embed="rId2"/>
          <a:stretch>
            <a:fillRect/>
          </a:stretch>
        </p:blipFill>
        <p:spPr>
          <a:xfrm>
            <a:off x="82825" y="1705245"/>
            <a:ext cx="12029271" cy="4948126"/>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94538" y="3395368"/>
            <a:ext cx="326083" cy="1761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1007588" y="4369918"/>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FA4959-851B-2342-AE60-61A419BE1ECE}"/>
              </a:ext>
            </a:extLst>
          </p:cNvPr>
          <p:cNvSpPr/>
          <p:nvPr/>
        </p:nvSpPr>
        <p:spPr>
          <a:xfrm>
            <a:off x="1281689" y="6171906"/>
            <a:ext cx="6853016" cy="41276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0652869" y="5095168"/>
            <a:ext cx="1185345" cy="36543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488755" y="3639796"/>
            <a:ext cx="581898" cy="1761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2198693" y="4772562"/>
            <a:ext cx="485820" cy="22134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a:off x="1754733" y="335934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D642D20C-123F-2441-A54F-DC2F5B06B3D2}"/>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
        <p:nvSpPr>
          <p:cNvPr id="9" name="Arrow: Down 8">
            <a:extLst>
              <a:ext uri="{FF2B5EF4-FFF2-40B4-BE49-F238E27FC236}">
                <a16:creationId xmlns:a16="http://schemas.microsoft.com/office/drawing/2014/main" id="{06509D6A-F577-A54E-8F93-EED8B2E2081B}"/>
              </a:ext>
            </a:extLst>
          </p:cNvPr>
          <p:cNvSpPr/>
          <p:nvPr/>
        </p:nvSpPr>
        <p:spPr>
          <a:xfrm rot="5400000">
            <a:off x="3679539" y="186548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6BAECDC-4A34-914D-AC4C-4B97070D5C3F}"/>
              </a:ext>
            </a:extLst>
          </p:cNvPr>
          <p:cNvSpPr/>
          <p:nvPr/>
        </p:nvSpPr>
        <p:spPr>
          <a:xfrm>
            <a:off x="1232459" y="2096363"/>
            <a:ext cx="2218628" cy="28044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Content Placeholder 2">
            <a:extLst>
              <a:ext uri="{FF2B5EF4-FFF2-40B4-BE49-F238E27FC236}">
                <a16:creationId xmlns:a16="http://schemas.microsoft.com/office/drawing/2014/main" id="{A87B436B-CC3A-084F-A7F5-D6C4B412D9DD}"/>
              </a:ext>
            </a:extLst>
          </p:cNvPr>
          <p:cNvSpPr txBox="1">
            <a:spLocks/>
          </p:cNvSpPr>
          <p:nvPr/>
        </p:nvSpPr>
        <p:spPr>
          <a:xfrm>
            <a:off x="0" y="273327"/>
            <a:ext cx="12192000" cy="1350453"/>
          </a:xfrm>
          <a:prstGeom prst="rect">
            <a:avLst/>
          </a:prstGeom>
        </p:spPr>
        <p:txBody>
          <a:bodyPr vert="horz" lIns="91440" tIns="45720" rIns="91440" bIns="45720" rtlCol="0" anchor="t">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2400" i="1"/>
              <a:t>Next I type I’m notified that I’ve successfully created a subnet. I select </a:t>
            </a:r>
            <a:r>
              <a:rPr lang="en-US" sz="2400" b="1" i="1">
                <a:solidFill>
                  <a:schemeClr val="accent1">
                    <a:lumMod val="60000"/>
                    <a:lumOff val="40000"/>
                  </a:schemeClr>
                </a:solidFill>
              </a:rPr>
              <a:t>Public subnet 2</a:t>
            </a:r>
            <a:r>
              <a:rPr lang="en-US" sz="2400" i="1">
                <a:solidFill>
                  <a:schemeClr val="accent1">
                    <a:lumMod val="60000"/>
                    <a:lumOff val="40000"/>
                  </a:schemeClr>
                </a:solidFill>
              </a:rPr>
              <a:t> </a:t>
            </a:r>
            <a:r>
              <a:rPr lang="en-US" sz="2400" i="1"/>
              <a:t>and notice it does not have access to the internet under destination. I want to change that so I click on</a:t>
            </a:r>
            <a:r>
              <a:rPr lang="en-US" sz="2400" i="1">
                <a:solidFill>
                  <a:schemeClr val="accent1">
                    <a:lumMod val="60000"/>
                    <a:lumOff val="40000"/>
                  </a:schemeClr>
                </a:solidFill>
              </a:rPr>
              <a:t> </a:t>
            </a:r>
            <a:r>
              <a:rPr lang="en-US" sz="2400" b="1" i="1">
                <a:solidFill>
                  <a:schemeClr val="accent1">
                    <a:lumMod val="60000"/>
                    <a:lumOff val="40000"/>
                  </a:schemeClr>
                </a:solidFill>
              </a:rPr>
              <a:t>Edit route table association</a:t>
            </a:r>
            <a:r>
              <a:rPr lang="en-US" sz="2400" i="1"/>
              <a:t>.</a:t>
            </a:r>
          </a:p>
          <a:p>
            <a:endParaRPr lang="en-US" sz="2400" i="1"/>
          </a:p>
          <a:p>
            <a:endParaRPr lang="en-US" sz="2400" i="1"/>
          </a:p>
        </p:txBody>
      </p:sp>
    </p:spTree>
    <p:extLst>
      <p:ext uri="{BB962C8B-B14F-4D97-AF65-F5344CB8AC3E}">
        <p14:creationId xmlns:p14="http://schemas.microsoft.com/office/powerpoint/2010/main" val="2897264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06701"/>
            <a:ext cx="12192000" cy="964679"/>
          </a:xfrm>
        </p:spPr>
        <p:txBody>
          <a:bodyPr anchor="t">
            <a:normAutofit/>
          </a:bodyPr>
          <a:lstStyle/>
          <a:p>
            <a:r>
              <a:rPr lang="en-US" sz="2400"/>
              <a:t>Under </a:t>
            </a:r>
            <a:r>
              <a:rPr lang="en-US" sz="2400" b="1" i="1">
                <a:solidFill>
                  <a:schemeClr val="accent1">
                    <a:lumMod val="60000"/>
                    <a:lumOff val="40000"/>
                  </a:schemeClr>
                </a:solidFill>
              </a:rPr>
              <a:t>Route table ID</a:t>
            </a:r>
            <a:r>
              <a:rPr lang="en-US" sz="2400"/>
              <a:t>, select the routing table that Public subnet 1 is using. </a:t>
            </a:r>
          </a:p>
        </p:txBody>
      </p:sp>
      <p:pic>
        <p:nvPicPr>
          <p:cNvPr id="4" name="Picture 4">
            <a:extLst>
              <a:ext uri="{FF2B5EF4-FFF2-40B4-BE49-F238E27FC236}">
                <a16:creationId xmlns:a16="http://schemas.microsoft.com/office/drawing/2014/main" id="{9D6FFA89-5ECA-F943-8994-F656402D9817}"/>
              </a:ext>
            </a:extLst>
          </p:cNvPr>
          <p:cNvPicPr>
            <a:picLocks noChangeAspect="1"/>
          </p:cNvPicPr>
          <p:nvPr/>
        </p:nvPicPr>
        <p:blipFill>
          <a:blip r:embed="rId2"/>
          <a:stretch>
            <a:fillRect/>
          </a:stretch>
        </p:blipFill>
        <p:spPr>
          <a:xfrm>
            <a:off x="2231668" y="1637755"/>
            <a:ext cx="7086265" cy="5006600"/>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2525499" y="4670626"/>
            <a:ext cx="1550728" cy="33443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4286111" y="446074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AC8DEF1C-AC8D-5C46-9C4E-4C3E74F91810}"/>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4039458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E95A821-C0E7-3A4B-A9A9-B5D47C07D86D}"/>
              </a:ext>
            </a:extLst>
          </p:cNvPr>
          <p:cNvPicPr>
            <a:picLocks noChangeAspect="1"/>
          </p:cNvPicPr>
          <p:nvPr/>
        </p:nvPicPr>
        <p:blipFill>
          <a:blip r:embed="rId2"/>
          <a:stretch>
            <a:fillRect/>
          </a:stretch>
        </p:blipFill>
        <p:spPr>
          <a:xfrm>
            <a:off x="2278106" y="1190191"/>
            <a:ext cx="7446471" cy="5418667"/>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06701"/>
            <a:ext cx="12192000" cy="964679"/>
          </a:xfrm>
        </p:spPr>
        <p:txBody>
          <a:bodyPr anchor="t">
            <a:normAutofit/>
          </a:bodyPr>
          <a:lstStyle/>
          <a:p>
            <a:r>
              <a:rPr lang="en-US" sz="2400"/>
              <a:t>I now have the same destinations as Public subnet 1. I click on </a:t>
            </a:r>
            <a:r>
              <a:rPr lang="en-US" sz="2400" b="1" i="1">
                <a:solidFill>
                  <a:schemeClr val="accent1">
                    <a:lumMod val="60000"/>
                    <a:lumOff val="40000"/>
                  </a:schemeClr>
                </a:solidFill>
              </a:rPr>
              <a:t>Save</a:t>
            </a:r>
            <a:r>
              <a:rPr lang="en-US" sz="2400"/>
              <a:t>. </a:t>
            </a:r>
          </a:p>
          <a:p>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2566912" y="5847939"/>
            <a:ext cx="784411"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9114419" y="548531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7C1963-2D50-3D4C-9478-1BA6C9F59EE2}"/>
              </a:ext>
            </a:extLst>
          </p:cNvPr>
          <p:cNvSpPr/>
          <p:nvPr/>
        </p:nvSpPr>
        <p:spPr>
          <a:xfrm>
            <a:off x="8824777" y="6234368"/>
            <a:ext cx="800798" cy="3384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57BA0399-879A-A845-9FF3-8A06F8A93D5A}"/>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3013458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460E346-C1DA-BC4E-A385-B72F410E2E19}"/>
              </a:ext>
            </a:extLst>
          </p:cNvPr>
          <p:cNvPicPr>
            <a:picLocks noChangeAspect="1"/>
          </p:cNvPicPr>
          <p:nvPr/>
        </p:nvPicPr>
        <p:blipFill>
          <a:blip r:embed="rId2"/>
          <a:stretch>
            <a:fillRect/>
          </a:stretch>
        </p:blipFill>
        <p:spPr>
          <a:xfrm>
            <a:off x="88741" y="1769279"/>
            <a:ext cx="12023355" cy="4992879"/>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08789"/>
            <a:ext cx="12192000" cy="962591"/>
          </a:xfrm>
        </p:spPr>
        <p:txBody>
          <a:bodyPr anchor="t">
            <a:noAutofit/>
          </a:bodyPr>
          <a:lstStyle/>
          <a:p>
            <a:r>
              <a:rPr lang="en-US" sz="2400"/>
              <a:t>I get a notificaton that my subnet has been successfully associated with the routing table, and I can verify by looking at Public subnet 2’s </a:t>
            </a:r>
            <a:r>
              <a:rPr lang="en-US" sz="2400" b="1" i="1">
                <a:solidFill>
                  <a:schemeClr val="accent1">
                    <a:lumMod val="60000"/>
                    <a:lumOff val="40000"/>
                  </a:schemeClr>
                </a:solidFill>
              </a:rPr>
              <a:t>Route table</a:t>
            </a:r>
            <a:r>
              <a:rPr lang="en-US" sz="2400"/>
              <a:t>.</a:t>
            </a:r>
          </a:p>
        </p:txBody>
      </p:sp>
      <p:sp>
        <p:nvSpPr>
          <p:cNvPr id="7" name="Rectangle 6">
            <a:extLst>
              <a:ext uri="{FF2B5EF4-FFF2-40B4-BE49-F238E27FC236}">
                <a16:creationId xmlns:a16="http://schemas.microsoft.com/office/drawing/2014/main" id="{5930181B-5DEC-374A-8F82-6A438DDCED55}"/>
              </a:ext>
            </a:extLst>
          </p:cNvPr>
          <p:cNvSpPr/>
          <p:nvPr/>
        </p:nvSpPr>
        <p:spPr>
          <a:xfrm>
            <a:off x="194537" y="3416128"/>
            <a:ext cx="367497" cy="21047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767162" y="3120319"/>
            <a:ext cx="149672" cy="267686"/>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79442ED-711B-994D-9993-3B78006697BD}"/>
              </a:ext>
            </a:extLst>
          </p:cNvPr>
          <p:cNvSpPr/>
          <p:nvPr/>
        </p:nvSpPr>
        <p:spPr>
          <a:xfrm>
            <a:off x="2216441" y="4775696"/>
            <a:ext cx="481324" cy="15245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81BF721F-2952-0843-9371-584BAA7417C8}"/>
              </a:ext>
            </a:extLst>
          </p:cNvPr>
          <p:cNvSpPr/>
          <p:nvPr/>
        </p:nvSpPr>
        <p:spPr>
          <a:xfrm>
            <a:off x="1268436" y="3416128"/>
            <a:ext cx="796300" cy="16314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930FD03A-B0F4-EB48-B5FB-9BCA0429F636}"/>
              </a:ext>
            </a:extLst>
          </p:cNvPr>
          <p:cNvSpPr/>
          <p:nvPr/>
        </p:nvSpPr>
        <p:spPr>
          <a:xfrm>
            <a:off x="1329018" y="6117437"/>
            <a:ext cx="5113668" cy="59739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646C9A9D-2EAA-BD4C-A951-49F2FCDDAF5D}"/>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
        <p:nvSpPr>
          <p:cNvPr id="9" name="Arrow: Down 8">
            <a:extLst>
              <a:ext uri="{FF2B5EF4-FFF2-40B4-BE49-F238E27FC236}">
                <a16:creationId xmlns:a16="http://schemas.microsoft.com/office/drawing/2014/main" id="{7025C1B4-13BF-A546-83F9-A72D4A247FFE}"/>
              </a:ext>
            </a:extLst>
          </p:cNvPr>
          <p:cNvSpPr/>
          <p:nvPr/>
        </p:nvSpPr>
        <p:spPr>
          <a:xfrm rot="5400000">
            <a:off x="5005984" y="196014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D180F7-74A1-044B-973F-B4D64B559578}"/>
              </a:ext>
            </a:extLst>
          </p:cNvPr>
          <p:cNvSpPr/>
          <p:nvPr/>
        </p:nvSpPr>
        <p:spPr>
          <a:xfrm>
            <a:off x="1268435" y="2210797"/>
            <a:ext cx="3517071" cy="22743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60842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DE6D510-10BD-5A4D-85D8-BB0C0AA5C6BB}"/>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
        <p:nvSpPr>
          <p:cNvPr id="5" name="Title 1">
            <a:extLst>
              <a:ext uri="{FF2B5EF4-FFF2-40B4-BE49-F238E27FC236}">
                <a16:creationId xmlns:a16="http://schemas.microsoft.com/office/drawing/2014/main" id="{3BCF17A1-91D0-C743-92A4-653F6200C541}"/>
              </a:ext>
            </a:extLst>
          </p:cNvPr>
          <p:cNvSpPr txBox="1">
            <a:spLocks/>
          </p:cNvSpPr>
          <p:nvPr/>
        </p:nvSpPr>
        <p:spPr>
          <a:xfrm>
            <a:off x="0" y="1481125"/>
            <a:ext cx="12191999" cy="790676"/>
          </a:xfrm>
          <a:prstGeom prst="rect">
            <a:avLst/>
          </a:prstGeom>
          <a:effectLst/>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solidFill>
                  <a:schemeClr val="accent1">
                    <a:lumMod val="40000"/>
                    <a:lumOff val="60000"/>
                  </a:schemeClr>
                </a:solidFill>
              </a:rPr>
              <a:t>Challenge Question:</a:t>
            </a:r>
          </a:p>
        </p:txBody>
      </p:sp>
      <p:sp>
        <p:nvSpPr>
          <p:cNvPr id="7" name="Content Placeholder 2">
            <a:extLst>
              <a:ext uri="{FF2B5EF4-FFF2-40B4-BE49-F238E27FC236}">
                <a16:creationId xmlns:a16="http://schemas.microsoft.com/office/drawing/2014/main" id="{2106FFA9-7BF2-AF43-8C9E-26C1F8A80E12}"/>
              </a:ext>
            </a:extLst>
          </p:cNvPr>
          <p:cNvSpPr>
            <a:spLocks noGrp="1"/>
          </p:cNvSpPr>
          <p:nvPr>
            <p:ph idx="1"/>
          </p:nvPr>
        </p:nvSpPr>
        <p:spPr>
          <a:xfrm>
            <a:off x="-1" y="2614938"/>
            <a:ext cx="12192000" cy="3358285"/>
          </a:xfrm>
        </p:spPr>
        <p:txBody>
          <a:bodyPr anchor="t">
            <a:normAutofit/>
          </a:bodyPr>
          <a:lstStyle/>
          <a:p>
            <a:pPr algn="ctr"/>
            <a:r>
              <a:rPr lang="en-US" sz="2400" b="1"/>
              <a:t>With a /26 network prefix, how many usable IPv4 addresses are there? </a:t>
            </a:r>
          </a:p>
          <a:p>
            <a:pPr algn="ctr"/>
            <a:r>
              <a:rPr lang="en-US" sz="2400" b="1"/>
              <a:t>Why is the number of available IPv4 addresses HERE shown as 59? </a:t>
            </a:r>
            <a:r>
              <a:rPr lang="en-US" sz="2400"/>
              <a:t> </a:t>
            </a:r>
            <a:endParaRPr lang="en-US" sz="4400"/>
          </a:p>
        </p:txBody>
      </p:sp>
    </p:spTree>
    <p:extLst>
      <p:ext uri="{BB962C8B-B14F-4D97-AF65-F5344CB8AC3E}">
        <p14:creationId xmlns:p14="http://schemas.microsoft.com/office/powerpoint/2010/main" val="92609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F03BD-459A-7046-A1D8-0A938AF3D466}"/>
              </a:ext>
            </a:extLst>
          </p:cNvPr>
          <p:cNvSpPr>
            <a:spLocks noGrp="1"/>
          </p:cNvSpPr>
          <p:nvPr>
            <p:ph type="title"/>
          </p:nvPr>
        </p:nvSpPr>
        <p:spPr>
          <a:xfrm>
            <a:off x="0" y="799028"/>
            <a:ext cx="12191999" cy="721073"/>
          </a:xfrm>
        </p:spPr>
        <p:txBody>
          <a:bodyPr anchor="t">
            <a:normAutofit/>
          </a:bodyPr>
          <a:lstStyle/>
          <a:p>
            <a:pPr algn="ctr"/>
            <a:r>
              <a:rPr lang="en-US" b="1">
                <a:solidFill>
                  <a:schemeClr val="accent1">
                    <a:lumMod val="40000"/>
                    <a:lumOff val="60000"/>
                  </a:schemeClr>
                </a:solidFill>
              </a:rPr>
              <a:t>ANSWER:</a:t>
            </a:r>
          </a:p>
        </p:txBody>
      </p:sp>
      <p:sp>
        <p:nvSpPr>
          <p:cNvPr id="3" name="Content Placeholder 2">
            <a:extLst>
              <a:ext uri="{FF2B5EF4-FFF2-40B4-BE49-F238E27FC236}">
                <a16:creationId xmlns:a16="http://schemas.microsoft.com/office/drawing/2014/main" id="{7E1FF71A-51CB-0C4B-84E4-039E93C4FC9E}"/>
              </a:ext>
            </a:extLst>
          </p:cNvPr>
          <p:cNvSpPr>
            <a:spLocks noGrp="1"/>
          </p:cNvSpPr>
          <p:nvPr>
            <p:ph idx="1"/>
          </p:nvPr>
        </p:nvSpPr>
        <p:spPr>
          <a:xfrm>
            <a:off x="0" y="1520101"/>
            <a:ext cx="12192000" cy="5417802"/>
          </a:xfrm>
        </p:spPr>
        <p:txBody>
          <a:bodyPr numCol="1" anchor="ctr">
            <a:noAutofit/>
          </a:bodyPr>
          <a:lstStyle/>
          <a:p>
            <a:pPr marL="0" indent="0">
              <a:spcBef>
                <a:spcPct val="0"/>
              </a:spcBef>
              <a:buNone/>
            </a:pPr>
            <a:r>
              <a:rPr lang="en-US" sz="2400" b="1"/>
              <a:t>There are 59 usable IPv4 addresses out of 64 in the segment. There are only 59 of the 64 available due to 5 of the addresses being reserved.  The first four are reserved for:</a:t>
            </a:r>
          </a:p>
          <a:p>
            <a:pPr marL="0" indent="0">
              <a:spcBef>
                <a:spcPct val="0"/>
              </a:spcBef>
              <a:buNone/>
            </a:pPr>
            <a:r>
              <a:rPr lang="en-US" sz="2400" b="1"/>
              <a:t>1. Network Address.</a:t>
            </a:r>
          </a:p>
          <a:p>
            <a:pPr marL="0" indent="0">
              <a:spcBef>
                <a:spcPct val="0"/>
              </a:spcBef>
              <a:buNone/>
            </a:pPr>
            <a:r>
              <a:rPr lang="en-US" sz="2400" b="1"/>
              <a:t>2. Reserved for AWS for VPC Router.</a:t>
            </a:r>
          </a:p>
          <a:p>
            <a:pPr marL="0" indent="0">
              <a:spcBef>
                <a:spcPct val="0"/>
              </a:spcBef>
              <a:buNone/>
            </a:pPr>
            <a:r>
              <a:rPr lang="en-US" sz="2400" b="1"/>
              <a:t>3. Reserved for AWS.</a:t>
            </a:r>
          </a:p>
          <a:p>
            <a:pPr marL="0" indent="0">
              <a:spcBef>
                <a:spcPct val="0"/>
              </a:spcBef>
              <a:buNone/>
            </a:pPr>
            <a:r>
              <a:rPr lang="en-US" sz="2400" b="1"/>
              <a:t>4. Reserved for AWS future use.</a:t>
            </a:r>
          </a:p>
          <a:p>
            <a:pPr marL="0" indent="0">
              <a:spcBef>
                <a:spcPct val="0"/>
              </a:spcBef>
              <a:buNone/>
            </a:pPr>
            <a:r>
              <a:rPr lang="en-US" sz="2400" b="1"/>
              <a:t>5. The final and fifth address is reserved for Network Broadcast.</a:t>
            </a:r>
          </a:p>
          <a:p>
            <a:pPr marL="0" indent="0">
              <a:spcBef>
                <a:spcPct val="0"/>
              </a:spcBef>
              <a:buNone/>
            </a:pPr>
            <a:endParaRPr lang="en-US" sz="2400" b="1"/>
          </a:p>
          <a:p>
            <a:pPr marL="0" indent="0">
              <a:spcBef>
                <a:spcPct val="0"/>
              </a:spcBef>
              <a:buNone/>
            </a:pPr>
            <a:endParaRPr lang="en-US" sz="2400" b="1"/>
          </a:p>
          <a:p>
            <a:pPr marL="0" indent="0">
              <a:spcBef>
                <a:spcPct val="0"/>
              </a:spcBef>
              <a:buNone/>
            </a:pPr>
            <a:r>
              <a:rPr lang="en-US" sz="2400" b="1"/>
              <a:t>Reference:</a:t>
            </a:r>
          </a:p>
          <a:p>
            <a:pPr marL="0" indent="0">
              <a:spcBef>
                <a:spcPct val="0"/>
              </a:spcBef>
              <a:buNone/>
            </a:pPr>
            <a:r>
              <a:rPr lang="en-US" sz="2400" b="1"/>
              <a:t>https://docs.aws.amazon.com/vpc/latest/userguide/VPC_Subnets.html#vpc-sizing-ipv4</a:t>
            </a:r>
          </a:p>
        </p:txBody>
      </p:sp>
      <p:sp>
        <p:nvSpPr>
          <p:cNvPr id="4" name="Rectangle: Rounded Corners 3">
            <a:extLst>
              <a:ext uri="{FF2B5EF4-FFF2-40B4-BE49-F238E27FC236}">
                <a16:creationId xmlns:a16="http://schemas.microsoft.com/office/drawing/2014/main" id="{6141744B-91FD-8649-AFA3-45A4A47469EE}"/>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2079316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CA158DD-8150-6545-8096-7CC10BBF7934}"/>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
        <p:nvSpPr>
          <p:cNvPr id="5" name="Title 1">
            <a:extLst>
              <a:ext uri="{FF2B5EF4-FFF2-40B4-BE49-F238E27FC236}">
                <a16:creationId xmlns:a16="http://schemas.microsoft.com/office/drawing/2014/main" id="{D53C08AE-3333-3B43-A69F-E28E4A4D2992}"/>
              </a:ext>
            </a:extLst>
          </p:cNvPr>
          <p:cNvSpPr txBox="1">
            <a:spLocks/>
          </p:cNvSpPr>
          <p:nvPr/>
        </p:nvSpPr>
        <p:spPr>
          <a:xfrm>
            <a:off x="0" y="1481125"/>
            <a:ext cx="12191999" cy="790676"/>
          </a:xfrm>
          <a:prstGeom prst="rect">
            <a:avLst/>
          </a:prstGeom>
          <a:effectLst/>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solidFill>
                  <a:schemeClr val="accent1">
                    <a:lumMod val="40000"/>
                    <a:lumOff val="60000"/>
                  </a:schemeClr>
                </a:solidFill>
              </a:rPr>
              <a:t>Challenge Question:</a:t>
            </a:r>
          </a:p>
        </p:txBody>
      </p:sp>
      <p:sp>
        <p:nvSpPr>
          <p:cNvPr id="7" name="Content Placeholder 2">
            <a:extLst>
              <a:ext uri="{FF2B5EF4-FFF2-40B4-BE49-F238E27FC236}">
                <a16:creationId xmlns:a16="http://schemas.microsoft.com/office/drawing/2014/main" id="{0A200F65-F29B-9948-A808-C34EE659E323}"/>
              </a:ext>
            </a:extLst>
          </p:cNvPr>
          <p:cNvSpPr>
            <a:spLocks noGrp="1"/>
          </p:cNvSpPr>
          <p:nvPr>
            <p:ph idx="1"/>
          </p:nvPr>
        </p:nvSpPr>
        <p:spPr>
          <a:xfrm>
            <a:off x="-1" y="2614938"/>
            <a:ext cx="12192000" cy="3358285"/>
          </a:xfrm>
        </p:spPr>
        <p:txBody>
          <a:bodyPr anchor="t">
            <a:normAutofit/>
          </a:bodyPr>
          <a:lstStyle/>
          <a:p>
            <a:pPr algn="ctr"/>
            <a:r>
              <a:rPr lang="en-US" sz="2400" b="1"/>
              <a:t>What’s the role of an Internet Gateway?</a:t>
            </a:r>
            <a:r>
              <a:rPr lang="en-US" sz="2400"/>
              <a:t>  </a:t>
            </a:r>
            <a:endParaRPr lang="en-US" sz="4400"/>
          </a:p>
        </p:txBody>
      </p:sp>
    </p:spTree>
    <p:extLst>
      <p:ext uri="{BB962C8B-B14F-4D97-AF65-F5344CB8AC3E}">
        <p14:creationId xmlns:p14="http://schemas.microsoft.com/office/powerpoint/2010/main" val="3156821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3151-24ED-3A4A-9E7D-D0B44A8F1704}"/>
              </a:ext>
            </a:extLst>
          </p:cNvPr>
          <p:cNvSpPr>
            <a:spLocks noGrp="1"/>
          </p:cNvSpPr>
          <p:nvPr>
            <p:ph type="title"/>
          </p:nvPr>
        </p:nvSpPr>
        <p:spPr>
          <a:xfrm>
            <a:off x="136419" y="1568824"/>
            <a:ext cx="11946445" cy="643120"/>
          </a:xfrm>
        </p:spPr>
        <p:txBody>
          <a:bodyPr anchor="t"/>
          <a:lstStyle/>
          <a:p>
            <a:pPr algn="ctr"/>
            <a:r>
              <a:rPr lang="en-US" b="1">
                <a:solidFill>
                  <a:schemeClr val="accent1">
                    <a:lumMod val="40000"/>
                    <a:lumOff val="60000"/>
                  </a:schemeClr>
                </a:solidFill>
              </a:rPr>
              <a:t>ANSWER:</a:t>
            </a:r>
          </a:p>
        </p:txBody>
      </p:sp>
      <p:sp>
        <p:nvSpPr>
          <p:cNvPr id="3" name="Content Placeholder 2">
            <a:extLst>
              <a:ext uri="{FF2B5EF4-FFF2-40B4-BE49-F238E27FC236}">
                <a16:creationId xmlns:a16="http://schemas.microsoft.com/office/drawing/2014/main" id="{4B455CD9-0085-D746-AF64-779995AB97C7}"/>
              </a:ext>
            </a:extLst>
          </p:cNvPr>
          <p:cNvSpPr>
            <a:spLocks noGrp="1"/>
          </p:cNvSpPr>
          <p:nvPr>
            <p:ph idx="1"/>
          </p:nvPr>
        </p:nvSpPr>
        <p:spPr>
          <a:xfrm>
            <a:off x="0" y="2455202"/>
            <a:ext cx="12192000" cy="4650093"/>
          </a:xfrm>
        </p:spPr>
        <p:txBody>
          <a:bodyPr>
            <a:normAutofit/>
          </a:bodyPr>
          <a:lstStyle/>
          <a:p>
            <a:pPr marL="0" indent="0">
              <a:spcBef>
                <a:spcPct val="0"/>
              </a:spcBef>
              <a:buNone/>
            </a:pPr>
            <a:r>
              <a:rPr lang="en-US" sz="2400" b="1"/>
              <a:t>The role of an Internet Gateway is to enable communication between the VPC and the Internet.</a:t>
            </a:r>
          </a:p>
          <a:p>
            <a:pPr marL="0" indent="0">
              <a:spcBef>
                <a:spcPct val="0"/>
              </a:spcBef>
              <a:buNone/>
            </a:pPr>
            <a:r>
              <a:rPr lang="en-US" sz="2400" b="1"/>
              <a:t>It serves 2 purposes in which it provides communication between the VPC and the Inernet, and to perform network address translation (NAT) for assigned public IPv4 addresses.</a:t>
            </a:r>
          </a:p>
          <a:p>
            <a:pPr marL="0" indent="0">
              <a:spcBef>
                <a:spcPct val="0"/>
              </a:spcBef>
              <a:buNone/>
            </a:pPr>
            <a:endParaRPr lang="en-US" sz="2400" b="1"/>
          </a:p>
          <a:p>
            <a:pPr marL="0" indent="0">
              <a:spcBef>
                <a:spcPct val="0"/>
              </a:spcBef>
              <a:buNone/>
            </a:pPr>
            <a:endParaRPr lang="en-US" sz="2400" b="1"/>
          </a:p>
          <a:p>
            <a:pPr marL="0" indent="0">
              <a:spcBef>
                <a:spcPct val="0"/>
              </a:spcBef>
              <a:buNone/>
            </a:pPr>
            <a:endParaRPr lang="en-US" sz="2400" b="1"/>
          </a:p>
          <a:p>
            <a:pPr marL="0" indent="0">
              <a:spcBef>
                <a:spcPct val="0"/>
              </a:spcBef>
              <a:buNone/>
            </a:pPr>
            <a:r>
              <a:rPr lang="en-US" sz="2400" b="1"/>
              <a:t>Reference:</a:t>
            </a:r>
          </a:p>
          <a:p>
            <a:pPr marL="0" indent="0">
              <a:spcBef>
                <a:spcPct val="0"/>
              </a:spcBef>
              <a:buNone/>
            </a:pPr>
            <a:r>
              <a:rPr lang="en-US" sz="2400" b="1"/>
              <a:t>https://docs.aws.amazon.com/vpc/latest/userguide/VPC_Internet_Gateway.html</a:t>
            </a:r>
          </a:p>
        </p:txBody>
      </p:sp>
      <p:sp>
        <p:nvSpPr>
          <p:cNvPr id="4" name="Rectangle: Rounded Corners 3">
            <a:extLst>
              <a:ext uri="{FF2B5EF4-FFF2-40B4-BE49-F238E27FC236}">
                <a16:creationId xmlns:a16="http://schemas.microsoft.com/office/drawing/2014/main" id="{393D320E-2158-454A-B2D7-78B6AB149845}"/>
              </a:ext>
            </a:extLst>
          </p:cNvPr>
          <p:cNvSpPr/>
          <p:nvPr/>
        </p:nvSpPr>
        <p:spPr>
          <a:xfrm>
            <a:off x="68208" y="39930"/>
            <a:ext cx="1949199"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2: Virtual Networks</a:t>
            </a:r>
          </a:p>
        </p:txBody>
      </p:sp>
    </p:spTree>
    <p:extLst>
      <p:ext uri="{BB962C8B-B14F-4D97-AF65-F5344CB8AC3E}">
        <p14:creationId xmlns:p14="http://schemas.microsoft.com/office/powerpoint/2010/main" val="1965048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9FF25-A95A-404E-ABB5-BD229F88249D}"/>
              </a:ext>
            </a:extLst>
          </p:cNvPr>
          <p:cNvSpPr txBox="1"/>
          <p:nvPr/>
        </p:nvSpPr>
        <p:spPr>
          <a:xfrm>
            <a:off x="-2" y="3044740"/>
            <a:ext cx="12192002" cy="4401205"/>
          </a:xfrm>
          <a:prstGeom prst="rect">
            <a:avLst/>
          </a:prstGeom>
          <a:noFill/>
        </p:spPr>
        <p:txBody>
          <a:bodyPr wrap="square" rtlCol="0" anchor="ctr">
            <a:spAutoFit/>
          </a:bodyPr>
          <a:lstStyle/>
          <a:p>
            <a:pPr algn="ctr"/>
            <a:r>
              <a:rPr lang="en-US" sz="2800" b="1" cap="all">
                <a:ln w="3175" cmpd="sng">
                  <a:noFill/>
                </a:ln>
                <a:latin typeface="+mj-lt"/>
                <a:ea typeface="+mj-ea"/>
                <a:cs typeface="+mj-cs"/>
              </a:rPr>
              <a:t>In section three of my project I am:</a:t>
            </a:r>
          </a:p>
          <a:p>
            <a:endParaRPr lang="en-US" sz="2800" b="1" cap="all">
              <a:ln w="3175" cmpd="sng">
                <a:noFill/>
              </a:ln>
              <a:latin typeface="+mj-lt"/>
              <a:ea typeface="+mj-ea"/>
              <a:cs typeface="+mj-cs"/>
            </a:endParaRPr>
          </a:p>
          <a:p>
            <a:pPr marL="457200" indent="-457200">
              <a:buFont typeface="Arial" panose="020B0604020202020204" pitchFamily="34" charset="0"/>
              <a:buChar char="•"/>
            </a:pPr>
            <a:r>
              <a:rPr lang="en-US" sz="2800" b="1" cap="all">
                <a:ln w="3175" cmpd="sng">
                  <a:noFill/>
                </a:ln>
                <a:latin typeface="+mj-lt"/>
                <a:ea typeface="+mj-ea"/>
                <a:cs typeface="+mj-cs"/>
              </a:rPr>
              <a:t>LAUNching a ec2 instance.</a:t>
            </a:r>
          </a:p>
          <a:p>
            <a:pPr marL="457200" indent="-457200">
              <a:buFont typeface="Arial" panose="020B0604020202020204" pitchFamily="34" charset="0"/>
              <a:buChar char="•"/>
            </a:pPr>
            <a:r>
              <a:rPr lang="en-US" sz="2800" b="1" cap="all">
                <a:ln w="3175" cmpd="sng">
                  <a:noFill/>
                </a:ln>
                <a:latin typeface="+mj-lt"/>
                <a:ea typeface="+mj-ea"/>
                <a:cs typeface="+mj-cs"/>
              </a:rPr>
              <a:t>Setting up a security group.</a:t>
            </a:r>
          </a:p>
          <a:p>
            <a:pPr marL="457200" indent="-457200">
              <a:buFont typeface="Arial" panose="020B0604020202020204" pitchFamily="34" charset="0"/>
              <a:buChar char="•"/>
            </a:pPr>
            <a:r>
              <a:rPr lang="en-US" sz="2800" b="1" cap="all">
                <a:ln w="3175" cmpd="sng">
                  <a:noFill/>
                </a:ln>
                <a:latin typeface="+mj-lt"/>
                <a:ea typeface="+mj-ea"/>
                <a:cs typeface="+mj-cs"/>
              </a:rPr>
              <a:t>Remotely testing my ec2 instance with a security group</a:t>
            </a:r>
          </a:p>
          <a:p>
            <a:pPr marL="457200" indent="-457200">
              <a:buFont typeface="Arial" panose="020B0604020202020204" pitchFamily="34" charset="0"/>
              <a:buChar char="•"/>
            </a:pPr>
            <a:r>
              <a:rPr lang="en-US" sz="2800" b="1" cap="all">
                <a:ln w="3175" cmpd="sng">
                  <a:noFill/>
                </a:ln>
                <a:latin typeface="+mj-lt"/>
                <a:ea typeface="+mj-ea"/>
                <a:cs typeface="+mj-cs"/>
              </a:rPr>
              <a:t>Terminating all the created resources.</a:t>
            </a: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1816255"/>
            <a:ext cx="12192000" cy="698105"/>
          </a:xfrm>
        </p:spPr>
        <p:txBody>
          <a:bodyPr>
            <a:normAutofit fontScale="90000"/>
          </a:bodyPr>
          <a:lstStyle/>
          <a:p>
            <a:pPr algn="ctr"/>
            <a:r>
              <a:rPr lang="en-US" sz="3600" b="1">
                <a:solidFill>
                  <a:schemeClr val="accent1">
                    <a:lumMod val="40000"/>
                    <a:lumOff val="60000"/>
                  </a:schemeClr>
                </a:solidFill>
              </a:rPr>
              <a:t> </a:t>
            </a:r>
            <a:r>
              <a:rPr lang="en-US" sz="4400" b="1">
                <a:solidFill>
                  <a:schemeClr val="accent1">
                    <a:lumMod val="40000"/>
                    <a:lumOff val="60000"/>
                  </a:schemeClr>
                </a:solidFill>
              </a:rPr>
              <a:t>vm security:</a:t>
            </a:r>
            <a:br>
              <a:rPr lang="en-US" sz="3600" b="1">
                <a:solidFill>
                  <a:schemeClr val="accent1">
                    <a:lumMod val="40000"/>
                    <a:lumOff val="60000"/>
                  </a:schemeClr>
                </a:solidFill>
              </a:rPr>
            </a:br>
            <a:r>
              <a:rPr lang="en-US" sz="3600" b="1">
                <a:solidFill>
                  <a:schemeClr val="accent1">
                    <a:lumMod val="40000"/>
                    <a:lumOff val="60000"/>
                  </a:schemeClr>
                </a:solidFill>
              </a:rPr>
              <a:t>Securing aws EC2 with Security groups</a:t>
            </a:r>
            <a:br>
              <a:rPr lang="en-US" sz="2400" b="1"/>
            </a:br>
            <a:endParaRPr lang="en-US" sz="2400" b="1">
              <a:solidFill>
                <a:schemeClr val="accent1">
                  <a:lumMod val="40000"/>
                  <a:lumOff val="60000"/>
                </a:schemeClr>
              </a:solidFill>
            </a:endParaRPr>
          </a:p>
        </p:txBody>
      </p:sp>
      <p:sp>
        <p:nvSpPr>
          <p:cNvPr id="9" name="Rectangle: Rounded Corners 8">
            <a:extLst>
              <a:ext uri="{FF2B5EF4-FFF2-40B4-BE49-F238E27FC236}">
                <a16:creationId xmlns:a16="http://schemas.microsoft.com/office/drawing/2014/main" id="{DF56BCEC-1853-1342-A915-2300BCD5AC1F}"/>
              </a:ext>
            </a:extLst>
          </p:cNvPr>
          <p:cNvSpPr/>
          <p:nvPr/>
        </p:nvSpPr>
        <p:spPr>
          <a:xfrm>
            <a:off x="4138478" y="386029"/>
            <a:ext cx="3891378" cy="1050116"/>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0184158C-DF26-3B44-B391-31E736BBE951}"/>
              </a:ext>
            </a:extLst>
          </p:cNvPr>
          <p:cNvSpPr>
            <a:spLocks noGrp="1"/>
          </p:cNvSpPr>
          <p:nvPr>
            <p:ph type="title"/>
          </p:nvPr>
        </p:nvSpPr>
        <p:spPr>
          <a:xfrm>
            <a:off x="-2" y="1"/>
            <a:ext cx="12192000" cy="1798508"/>
          </a:xfrm>
        </p:spPr>
        <p:txBody>
          <a:bodyPr>
            <a:normAutofit/>
          </a:bodyPr>
          <a:lstStyle/>
          <a:p>
            <a:pPr algn="ctr"/>
            <a:r>
              <a:rPr lang="en-US" sz="6600" b="1">
                <a:solidFill>
                  <a:schemeClr val="accent1">
                    <a:lumMod val="75000"/>
                  </a:schemeClr>
                </a:solidFill>
                <a:latin typeface="+mn-lt"/>
              </a:rPr>
              <a:t>SECTION 3</a:t>
            </a:r>
            <a:endParaRPr lang="en-US" sz="6600">
              <a:solidFill>
                <a:schemeClr val="accent1">
                  <a:lumMod val="75000"/>
                </a:schemeClr>
              </a:solidFill>
              <a:latin typeface="+mn-lt"/>
            </a:endParaRPr>
          </a:p>
        </p:txBody>
      </p:sp>
    </p:spTree>
    <p:extLst>
      <p:ext uri="{BB962C8B-B14F-4D97-AF65-F5344CB8AC3E}">
        <p14:creationId xmlns:p14="http://schemas.microsoft.com/office/powerpoint/2010/main" val="3525821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222904"/>
          </a:xfrm>
        </p:spPr>
        <p:txBody>
          <a:bodyPr anchor="t">
            <a:normAutofit/>
          </a:bodyPr>
          <a:lstStyle/>
          <a:p>
            <a:r>
              <a:rPr lang="en-US" sz="2400"/>
              <a:t>My first step is logging into the AWS Management Console, where I’m provided many options from here.</a:t>
            </a:r>
          </a:p>
          <a:p>
            <a:endParaRPr lang="en-US"/>
          </a:p>
        </p:txBody>
      </p:sp>
      <p:pic>
        <p:nvPicPr>
          <p:cNvPr id="4" name="Picture 4">
            <a:extLst>
              <a:ext uri="{FF2B5EF4-FFF2-40B4-BE49-F238E27FC236}">
                <a16:creationId xmlns:a16="http://schemas.microsoft.com/office/drawing/2014/main" id="{4DF976B9-ABDD-234F-B8C3-43A546C51601}"/>
              </a:ext>
            </a:extLst>
          </p:cNvPr>
          <p:cNvPicPr>
            <a:picLocks noChangeAspect="1"/>
          </p:cNvPicPr>
          <p:nvPr/>
        </p:nvPicPr>
        <p:blipFill>
          <a:blip r:embed="rId2"/>
          <a:stretch>
            <a:fillRect/>
          </a:stretch>
        </p:blipFill>
        <p:spPr>
          <a:xfrm>
            <a:off x="68209" y="1354449"/>
            <a:ext cx="12022823" cy="5298921"/>
          </a:xfrm>
          <a:prstGeom prst="rect">
            <a:avLst/>
          </a:prstGeom>
        </p:spPr>
      </p:pic>
      <p:sp>
        <p:nvSpPr>
          <p:cNvPr id="2" name="Rectangle: Rounded Corners 1">
            <a:extLst>
              <a:ext uri="{FF2B5EF4-FFF2-40B4-BE49-F238E27FC236}">
                <a16:creationId xmlns:a16="http://schemas.microsoft.com/office/drawing/2014/main" id="{0371BB27-01DF-D341-BE3F-716D68A1C13D}"/>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3671799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59D5-89E7-F04A-9947-A9188BCDDA5E}"/>
              </a:ext>
            </a:extLst>
          </p:cNvPr>
          <p:cNvSpPr>
            <a:spLocks noGrp="1"/>
          </p:cNvSpPr>
          <p:nvPr>
            <p:ph type="title"/>
          </p:nvPr>
        </p:nvSpPr>
        <p:spPr>
          <a:xfrm>
            <a:off x="0" y="1793613"/>
            <a:ext cx="12192000" cy="1113868"/>
          </a:xfrm>
        </p:spPr>
        <p:txBody>
          <a:bodyPr>
            <a:normAutofit fontScale="90000"/>
          </a:bodyPr>
          <a:lstStyle/>
          <a:p>
            <a:pPr algn="ctr"/>
            <a:r>
              <a:rPr lang="en-US" sz="4000" b="1">
                <a:solidFill>
                  <a:schemeClr val="accent1">
                    <a:lumMod val="40000"/>
                    <a:lumOff val="60000"/>
                  </a:schemeClr>
                </a:solidFill>
              </a:rPr>
              <a:t>Career Skills obtained</a:t>
            </a:r>
            <a:br>
              <a:rPr lang="en-US" sz="4000" b="1">
                <a:solidFill>
                  <a:schemeClr val="accent1">
                    <a:lumMod val="40000"/>
                    <a:lumOff val="60000"/>
                  </a:schemeClr>
                </a:solidFill>
              </a:rPr>
            </a:br>
            <a:endParaRPr lang="en-US" sz="4000" b="1">
              <a:solidFill>
                <a:schemeClr val="accent1">
                  <a:lumMod val="40000"/>
                  <a:lumOff val="60000"/>
                </a:schemeClr>
              </a:solidFill>
            </a:endParaRPr>
          </a:p>
        </p:txBody>
      </p:sp>
      <p:sp>
        <p:nvSpPr>
          <p:cNvPr id="3" name="Content Placeholder 2">
            <a:extLst>
              <a:ext uri="{FF2B5EF4-FFF2-40B4-BE49-F238E27FC236}">
                <a16:creationId xmlns:a16="http://schemas.microsoft.com/office/drawing/2014/main" id="{27B28236-ECE3-4345-82B6-6D947FBD23CD}"/>
              </a:ext>
            </a:extLst>
          </p:cNvPr>
          <p:cNvSpPr>
            <a:spLocks noGrp="1"/>
          </p:cNvSpPr>
          <p:nvPr>
            <p:ph idx="1"/>
          </p:nvPr>
        </p:nvSpPr>
        <p:spPr>
          <a:xfrm>
            <a:off x="0" y="2699560"/>
            <a:ext cx="12191999" cy="2029181"/>
          </a:xfrm>
        </p:spPr>
        <p:txBody>
          <a:bodyPr/>
          <a:lstStyle/>
          <a:p>
            <a:r>
              <a:rPr lang="en-US" sz="2800" b="1" cap="all">
                <a:ln w="3175" cmpd="sng">
                  <a:noFill/>
                </a:ln>
                <a:latin typeface="+mj-lt"/>
                <a:ea typeface="+mj-ea"/>
                <a:cs typeface="+mj-cs"/>
              </a:rPr>
              <a:t>experience with setting up and terminating security groups.</a:t>
            </a:r>
          </a:p>
          <a:p>
            <a:r>
              <a:rPr lang="en-US" sz="2800" b="1" cap="all">
                <a:ln w="3175" cmpd="sng">
                  <a:noFill/>
                </a:ln>
                <a:latin typeface="+mj-lt"/>
                <a:ea typeface="+mj-ea"/>
                <a:cs typeface="+mj-cs"/>
              </a:rPr>
              <a:t>Knowledge to remotely test Virtual machines with security groups.</a:t>
            </a:r>
          </a:p>
          <a:p>
            <a:r>
              <a:rPr lang="en-US" sz="2800" b="1" cap="all">
                <a:ln w="3175" cmpd="sng">
                  <a:noFill/>
                </a:ln>
                <a:latin typeface="+mj-lt"/>
                <a:ea typeface="+mj-ea"/>
                <a:cs typeface="+mj-cs"/>
              </a:rPr>
              <a:t>Ability to troubleshoot security groups.</a:t>
            </a:r>
          </a:p>
          <a:p>
            <a:pPr algn="ctr"/>
            <a:endParaRPr lang="en-US" sz="2800" b="1" cap="all">
              <a:ln w="3175" cmpd="sng">
                <a:noFill/>
              </a:ln>
              <a:latin typeface="+mj-lt"/>
              <a:ea typeface="+mj-ea"/>
              <a:cs typeface="+mj-cs"/>
            </a:endParaRPr>
          </a:p>
        </p:txBody>
      </p:sp>
      <p:sp>
        <p:nvSpPr>
          <p:cNvPr id="5" name="Rectangle: Rounded Corners 4">
            <a:extLst>
              <a:ext uri="{FF2B5EF4-FFF2-40B4-BE49-F238E27FC236}">
                <a16:creationId xmlns:a16="http://schemas.microsoft.com/office/drawing/2014/main" id="{F7CA7FB6-29D5-8947-8986-B3AA55F0A7AD}"/>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1642433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DB19EC70-8D2F-3E4A-A363-0AD0CC66373C}"/>
              </a:ext>
            </a:extLst>
          </p:cNvPr>
          <p:cNvPicPr>
            <a:picLocks noChangeAspect="1"/>
          </p:cNvPicPr>
          <p:nvPr/>
        </p:nvPicPr>
        <p:blipFill>
          <a:blip r:embed="rId2"/>
          <a:stretch>
            <a:fillRect/>
          </a:stretch>
        </p:blipFill>
        <p:spPr>
          <a:xfrm>
            <a:off x="68208" y="1425792"/>
            <a:ext cx="12059898" cy="5312702"/>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67592"/>
            <a:ext cx="12192000" cy="1203790"/>
          </a:xfrm>
        </p:spPr>
        <p:txBody>
          <a:bodyPr anchor="t">
            <a:normAutofit/>
          </a:bodyPr>
          <a:lstStyle/>
          <a:p>
            <a:r>
              <a:rPr lang="en-US" sz="2400"/>
              <a:t>In the AWS Management Console, I will type </a:t>
            </a:r>
            <a:r>
              <a:rPr lang="en-US" sz="2400" b="1" i="1">
                <a:solidFill>
                  <a:schemeClr val="accent2">
                    <a:lumMod val="40000"/>
                    <a:lumOff val="60000"/>
                  </a:schemeClr>
                </a:solidFill>
              </a:rPr>
              <a:t>EC2</a:t>
            </a:r>
            <a:r>
              <a:rPr lang="en-US" sz="2400"/>
              <a:t> in the top search bar and select </a:t>
            </a:r>
            <a:r>
              <a:rPr lang="en-US" sz="2400" b="1" i="1">
                <a:solidFill>
                  <a:schemeClr val="accent1">
                    <a:lumMod val="60000"/>
                    <a:lumOff val="40000"/>
                  </a:schemeClr>
                </a:solidFill>
              </a:rPr>
              <a:t>EC2</a:t>
            </a:r>
            <a:r>
              <a:rPr lang="en-US" sz="2400">
                <a:solidFill>
                  <a:schemeClr val="accent1">
                    <a:lumMod val="60000"/>
                    <a:lumOff val="40000"/>
                  </a:schemeClr>
                </a:solidFill>
              </a:rPr>
              <a:t> </a:t>
            </a:r>
            <a:r>
              <a:rPr lang="en-US" sz="2400"/>
              <a:t>from the drop-down menu.</a:t>
            </a:r>
          </a:p>
          <a:p>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3622805" y="1438989"/>
            <a:ext cx="326083" cy="1761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6969102" y="211105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3785846" y="2320943"/>
            <a:ext cx="2909477" cy="30236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Rounded Corners 3">
            <a:extLst>
              <a:ext uri="{FF2B5EF4-FFF2-40B4-BE49-F238E27FC236}">
                <a16:creationId xmlns:a16="http://schemas.microsoft.com/office/drawing/2014/main" id="{5CB6CF32-773C-654D-B310-5A4C3ECD393B}"/>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22131316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9CCC42DD-0F82-2A4D-B9F4-D64F9A7C4E8D}"/>
              </a:ext>
            </a:extLst>
          </p:cNvPr>
          <p:cNvPicPr>
            <a:picLocks noChangeAspect="1"/>
          </p:cNvPicPr>
          <p:nvPr/>
        </p:nvPicPr>
        <p:blipFill>
          <a:blip r:embed="rId2"/>
          <a:stretch>
            <a:fillRect/>
          </a:stretch>
        </p:blipFill>
        <p:spPr>
          <a:xfrm>
            <a:off x="68207" y="1344330"/>
            <a:ext cx="12048065" cy="5423745"/>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rmAutofit/>
          </a:bodyPr>
          <a:lstStyle/>
          <a:p>
            <a:r>
              <a:rPr lang="en-US" sz="2400"/>
              <a:t>Once I’m on the EC2 console, I will select </a:t>
            </a:r>
            <a:r>
              <a:rPr lang="en-US" sz="2400" b="1" i="1">
                <a:solidFill>
                  <a:schemeClr val="accent1">
                    <a:lumMod val="60000"/>
                    <a:lumOff val="40000"/>
                  </a:schemeClr>
                </a:solidFill>
              </a:rPr>
              <a:t>Instances </a:t>
            </a:r>
            <a:r>
              <a:rPr lang="en-US" sz="2400"/>
              <a:t>on the left panel.</a:t>
            </a:r>
          </a:p>
          <a:p>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961620" y="260273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75120" y="2900678"/>
            <a:ext cx="570316" cy="13430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Rounded Corners 4">
            <a:extLst>
              <a:ext uri="{FF2B5EF4-FFF2-40B4-BE49-F238E27FC236}">
                <a16:creationId xmlns:a16="http://schemas.microsoft.com/office/drawing/2014/main" id="{464152E3-B05B-7F4E-953D-1F4BA2CFD2D6}"/>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1697196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53F525A4-67AC-EE4E-9159-097B207419AD}"/>
              </a:ext>
            </a:extLst>
          </p:cNvPr>
          <p:cNvPicPr>
            <a:picLocks noChangeAspect="1"/>
          </p:cNvPicPr>
          <p:nvPr/>
        </p:nvPicPr>
        <p:blipFill>
          <a:blip r:embed="rId2"/>
          <a:stretch>
            <a:fillRect/>
          </a:stretch>
        </p:blipFill>
        <p:spPr>
          <a:xfrm>
            <a:off x="68208" y="2561694"/>
            <a:ext cx="12077646" cy="2407872"/>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970247"/>
            <a:ext cx="12192000" cy="1064907"/>
          </a:xfrm>
        </p:spPr>
        <p:txBody>
          <a:bodyPr anchor="t">
            <a:normAutofit/>
          </a:bodyPr>
          <a:lstStyle/>
          <a:p>
            <a:r>
              <a:rPr lang="en-US" sz="2400"/>
              <a:t>Next I will select </a:t>
            </a:r>
            <a:r>
              <a:rPr lang="en-US" sz="2400" b="1" i="1">
                <a:solidFill>
                  <a:schemeClr val="accent1">
                    <a:lumMod val="60000"/>
                    <a:lumOff val="40000"/>
                  </a:schemeClr>
                </a:solidFill>
              </a:rPr>
              <a:t>Launch instances</a:t>
            </a:r>
            <a:r>
              <a:rPr lang="en-US" sz="2400"/>
              <a:t>.</a:t>
            </a:r>
          </a:p>
          <a:p>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1406106" y="219906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FA4959-851B-2342-AE60-61A419BE1ECE}"/>
              </a:ext>
            </a:extLst>
          </p:cNvPr>
          <p:cNvSpPr/>
          <p:nvPr/>
        </p:nvSpPr>
        <p:spPr>
          <a:xfrm>
            <a:off x="11049001" y="2952561"/>
            <a:ext cx="1019693" cy="31355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32277" y="4741285"/>
            <a:ext cx="581898" cy="1761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9923CF8A-81C5-9042-BE31-79F326DA95BC}"/>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1015733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A0E2D74B-C4C9-F445-BC54-0B819E9F3E32}"/>
              </a:ext>
            </a:extLst>
          </p:cNvPr>
          <p:cNvPicPr>
            <a:picLocks noChangeAspect="1"/>
          </p:cNvPicPr>
          <p:nvPr/>
        </p:nvPicPr>
        <p:blipFill>
          <a:blip r:embed="rId2"/>
          <a:stretch>
            <a:fillRect/>
          </a:stretch>
        </p:blipFill>
        <p:spPr>
          <a:xfrm>
            <a:off x="68207" y="1471380"/>
            <a:ext cx="12048065" cy="5290778"/>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81364"/>
            <a:ext cx="12192000" cy="1190017"/>
          </a:xfrm>
        </p:spPr>
        <p:txBody>
          <a:bodyPr anchor="t">
            <a:normAutofit/>
          </a:bodyPr>
          <a:lstStyle/>
          <a:p>
            <a:r>
              <a:rPr lang="en-US" sz="2400"/>
              <a:t>I want to start another EC2 instance, so I select the </a:t>
            </a:r>
            <a:r>
              <a:rPr lang="en-US" sz="2400" b="1" i="1">
                <a:solidFill>
                  <a:schemeClr val="accent1">
                    <a:lumMod val="60000"/>
                    <a:lumOff val="40000"/>
                  </a:schemeClr>
                </a:solidFill>
              </a:rPr>
              <a:t>Amazon Linux 2 AMI</a:t>
            </a:r>
            <a:r>
              <a:rPr lang="en-US" sz="2400"/>
              <a:t>  from before.</a:t>
            </a:r>
          </a:p>
          <a:p>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1469047" y="259768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169032" y="3349904"/>
            <a:ext cx="10757925" cy="54883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Rounded Corners 4">
            <a:extLst>
              <a:ext uri="{FF2B5EF4-FFF2-40B4-BE49-F238E27FC236}">
                <a16:creationId xmlns:a16="http://schemas.microsoft.com/office/drawing/2014/main" id="{94C1571B-45F9-694C-8C27-8C9C193816B6}"/>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
        <p:nvSpPr>
          <p:cNvPr id="2" name="Arrow: Down 1">
            <a:extLst>
              <a:ext uri="{FF2B5EF4-FFF2-40B4-BE49-F238E27FC236}">
                <a16:creationId xmlns:a16="http://schemas.microsoft.com/office/drawing/2014/main" id="{44B3D817-6944-3648-9F31-C2E30365E41E}"/>
              </a:ext>
            </a:extLst>
          </p:cNvPr>
          <p:cNvSpPr/>
          <p:nvPr/>
        </p:nvSpPr>
        <p:spPr>
          <a:xfrm>
            <a:off x="267739" y="2014362"/>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0A76D61-BCBA-794C-92A6-9C7A64BF8B2F}"/>
              </a:ext>
            </a:extLst>
          </p:cNvPr>
          <p:cNvSpPr/>
          <p:nvPr/>
        </p:nvSpPr>
        <p:spPr>
          <a:xfrm>
            <a:off x="122990" y="2306643"/>
            <a:ext cx="468626" cy="17222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05872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107144AF-39F7-4C47-80C5-B8A4B731507B}"/>
              </a:ext>
            </a:extLst>
          </p:cNvPr>
          <p:cNvPicPr>
            <a:picLocks noChangeAspect="1"/>
          </p:cNvPicPr>
          <p:nvPr/>
        </p:nvPicPr>
        <p:blipFill>
          <a:blip r:embed="rId2"/>
          <a:stretch>
            <a:fillRect/>
          </a:stretch>
        </p:blipFill>
        <p:spPr>
          <a:xfrm>
            <a:off x="68207" y="1344330"/>
            <a:ext cx="12036233" cy="5429661"/>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467377"/>
            <a:ext cx="12192000" cy="1004004"/>
          </a:xfrm>
        </p:spPr>
        <p:txBody>
          <a:bodyPr anchor="t">
            <a:normAutofit/>
          </a:bodyPr>
          <a:lstStyle/>
          <a:p>
            <a:r>
              <a:rPr lang="en-US" sz="2400"/>
              <a:t>I select </a:t>
            </a:r>
            <a:r>
              <a:rPr lang="en-US" sz="2400" b="1" i="1">
                <a:solidFill>
                  <a:schemeClr val="accent1">
                    <a:lumMod val="60000"/>
                    <a:lumOff val="40000"/>
                  </a:schemeClr>
                </a:solidFill>
              </a:rPr>
              <a:t>t2.micro </a:t>
            </a:r>
            <a:r>
              <a:rPr lang="en-US" sz="2400"/>
              <a:t>again.</a:t>
            </a:r>
          </a:p>
          <a:p>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599653" y="2212639"/>
            <a:ext cx="743313" cy="1893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39621" y="3241868"/>
            <a:ext cx="177454" cy="374263"/>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39621" y="3627964"/>
            <a:ext cx="11911575" cy="25303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Rounded Corners 4">
            <a:extLst>
              <a:ext uri="{FF2B5EF4-FFF2-40B4-BE49-F238E27FC236}">
                <a16:creationId xmlns:a16="http://schemas.microsoft.com/office/drawing/2014/main" id="{869CEF68-C089-E44B-8045-FD56D2FD06D4}"/>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
        <p:nvSpPr>
          <p:cNvPr id="2" name="Arrow: Down 1">
            <a:extLst>
              <a:ext uri="{FF2B5EF4-FFF2-40B4-BE49-F238E27FC236}">
                <a16:creationId xmlns:a16="http://schemas.microsoft.com/office/drawing/2014/main" id="{0768ACCF-ED72-0D49-8FCD-007F122E4066}"/>
              </a:ext>
            </a:extLst>
          </p:cNvPr>
          <p:cNvSpPr/>
          <p:nvPr/>
        </p:nvSpPr>
        <p:spPr>
          <a:xfrm>
            <a:off x="877101" y="1919708"/>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153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0A18E6ED-2E9B-DC4B-A293-2886646E4405}"/>
              </a:ext>
            </a:extLst>
          </p:cNvPr>
          <p:cNvPicPr>
            <a:picLocks noChangeAspect="1"/>
          </p:cNvPicPr>
          <p:nvPr/>
        </p:nvPicPr>
        <p:blipFill>
          <a:blip r:embed="rId2"/>
          <a:stretch>
            <a:fillRect/>
          </a:stretch>
        </p:blipFill>
        <p:spPr>
          <a:xfrm>
            <a:off x="68207" y="1471380"/>
            <a:ext cx="12042149" cy="5296695"/>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85279"/>
            <a:ext cx="12192000" cy="1186102"/>
          </a:xfrm>
        </p:spPr>
        <p:txBody>
          <a:bodyPr anchor="t">
            <a:normAutofit/>
          </a:bodyPr>
          <a:lstStyle/>
          <a:p>
            <a:r>
              <a:rPr lang="en-US" sz="2400"/>
              <a:t>Under Configure Instance, I select </a:t>
            </a:r>
            <a:r>
              <a:rPr lang="en-US" sz="2400" b="1" i="1">
                <a:solidFill>
                  <a:schemeClr val="accent1">
                    <a:lumMod val="60000"/>
                    <a:lumOff val="40000"/>
                  </a:schemeClr>
                </a:solidFill>
              </a:rPr>
              <a:t>Netw211-VPC  </a:t>
            </a:r>
            <a:r>
              <a:rPr lang="en-US" sz="2400"/>
              <a:t>for Network,</a:t>
            </a:r>
            <a:r>
              <a:rPr lang="en-US" sz="2400" b="1" i="1">
                <a:solidFill>
                  <a:schemeClr val="accent1">
                    <a:lumMod val="60000"/>
                    <a:lumOff val="40000"/>
                  </a:schemeClr>
                </a:solidFill>
              </a:rPr>
              <a:t> Public subnet 1 </a:t>
            </a:r>
            <a:r>
              <a:rPr lang="en-US" sz="2400"/>
              <a:t>for Subnet, and </a:t>
            </a:r>
            <a:r>
              <a:rPr lang="en-US" sz="2400" b="1" i="1">
                <a:solidFill>
                  <a:schemeClr val="accent1">
                    <a:lumMod val="60000"/>
                    <a:lumOff val="40000"/>
                  </a:schemeClr>
                </a:solidFill>
              </a:rPr>
              <a:t>Enable </a:t>
            </a:r>
            <a:r>
              <a:rPr lang="en-US" sz="2400"/>
              <a:t>for Auto-assign Public IP.</a:t>
            </a:r>
          </a:p>
          <a:p>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1565414" y="3421730"/>
            <a:ext cx="326083" cy="1761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565414" y="2912512"/>
            <a:ext cx="1280254" cy="17367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337750" y="1735504"/>
            <a:ext cx="709237" cy="17367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rot="5400000">
            <a:off x="2899983" y="287849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CC3220-A45B-6043-A9C7-AECB350281AD}"/>
              </a:ext>
            </a:extLst>
          </p:cNvPr>
          <p:cNvSpPr/>
          <p:nvPr/>
        </p:nvSpPr>
        <p:spPr>
          <a:xfrm>
            <a:off x="1565414" y="3104624"/>
            <a:ext cx="1694384" cy="17367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Arrow: Down 9">
            <a:extLst>
              <a:ext uri="{FF2B5EF4-FFF2-40B4-BE49-F238E27FC236}">
                <a16:creationId xmlns:a16="http://schemas.microsoft.com/office/drawing/2014/main" id="{1CB7E1DF-A0DA-5D47-91C3-8459E7562FAE}"/>
              </a:ext>
            </a:extLst>
          </p:cNvPr>
          <p:cNvSpPr/>
          <p:nvPr/>
        </p:nvSpPr>
        <p:spPr>
          <a:xfrm rot="5400000">
            <a:off x="1961077" y="3374685"/>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F46738BA-6E7E-564E-8D0C-66D7633A58E2}"/>
              </a:ext>
            </a:extLst>
          </p:cNvPr>
          <p:cNvSpPr/>
          <p:nvPr/>
        </p:nvSpPr>
        <p:spPr>
          <a:xfrm rot="5400000">
            <a:off x="3314113" y="307060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313734B-4522-BB44-AFF1-5BE0EEF8D51A}"/>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
        <p:nvSpPr>
          <p:cNvPr id="2" name="Arrow: Down 1">
            <a:extLst>
              <a:ext uri="{FF2B5EF4-FFF2-40B4-BE49-F238E27FC236}">
                <a16:creationId xmlns:a16="http://schemas.microsoft.com/office/drawing/2014/main" id="{CA24B0D9-F7A7-C34B-8DB6-B1A29B186705}"/>
              </a:ext>
            </a:extLst>
          </p:cNvPr>
          <p:cNvSpPr/>
          <p:nvPr/>
        </p:nvSpPr>
        <p:spPr>
          <a:xfrm>
            <a:off x="1587033" y="1440496"/>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355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65693224-48FB-564D-B1DC-F30D371B0572}"/>
              </a:ext>
            </a:extLst>
          </p:cNvPr>
          <p:cNvPicPr>
            <a:picLocks noChangeAspect="1"/>
          </p:cNvPicPr>
          <p:nvPr/>
        </p:nvPicPr>
        <p:blipFill>
          <a:blip r:embed="rId2"/>
          <a:stretch>
            <a:fillRect/>
          </a:stretch>
        </p:blipFill>
        <p:spPr>
          <a:xfrm>
            <a:off x="1013226" y="2055861"/>
            <a:ext cx="10335513" cy="3348539"/>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692189"/>
            <a:ext cx="12192000" cy="779191"/>
          </a:xfrm>
        </p:spPr>
        <p:txBody>
          <a:bodyPr anchor="t">
            <a:normAutofit/>
          </a:bodyPr>
          <a:lstStyle/>
          <a:p>
            <a:r>
              <a:rPr lang="en-US" sz="2400"/>
              <a:t>Under </a:t>
            </a:r>
            <a:r>
              <a:rPr lang="en-US" sz="2400" b="1" i="1">
                <a:solidFill>
                  <a:schemeClr val="accent1">
                    <a:lumMod val="60000"/>
                    <a:lumOff val="40000"/>
                  </a:schemeClr>
                </a:solidFill>
              </a:rPr>
              <a:t>Add Tags</a:t>
            </a:r>
            <a:r>
              <a:rPr lang="en-US" sz="2400"/>
              <a:t>, I add a tag with </a:t>
            </a:r>
            <a:r>
              <a:rPr lang="en-US" sz="2400" b="1" i="1">
                <a:solidFill>
                  <a:schemeClr val="accent2">
                    <a:lumMod val="40000"/>
                    <a:lumOff val="60000"/>
                  </a:schemeClr>
                </a:solidFill>
              </a:rPr>
              <a:t>Name</a:t>
            </a:r>
            <a:r>
              <a:rPr lang="en-US" sz="2400"/>
              <a:t> for the </a:t>
            </a:r>
            <a:r>
              <a:rPr lang="en-US" sz="2400" b="1" i="1">
                <a:solidFill>
                  <a:schemeClr val="accent1">
                    <a:lumMod val="60000"/>
                    <a:lumOff val="40000"/>
                  </a:schemeClr>
                </a:solidFill>
              </a:rPr>
              <a:t>Key</a:t>
            </a:r>
            <a:r>
              <a:rPr lang="en-US" sz="2400"/>
              <a:t> and </a:t>
            </a:r>
            <a:r>
              <a:rPr lang="en-US" sz="2400" b="1" i="1">
                <a:solidFill>
                  <a:schemeClr val="accent2">
                    <a:lumMod val="40000"/>
                    <a:lumOff val="60000"/>
                  </a:schemeClr>
                </a:solidFill>
              </a:rPr>
              <a:t>netw211-project-ec2</a:t>
            </a:r>
            <a:r>
              <a:rPr lang="en-US" sz="2400"/>
              <a:t> as the </a:t>
            </a:r>
            <a:r>
              <a:rPr lang="en-US" sz="2400" b="1" i="1">
                <a:solidFill>
                  <a:schemeClr val="accent1">
                    <a:lumMod val="60000"/>
                    <a:lumOff val="40000"/>
                  </a:schemeClr>
                </a:solidFill>
              </a:rPr>
              <a:t>Value</a:t>
            </a:r>
            <a:r>
              <a:rPr lang="en-US" sz="2400"/>
              <a:t>.</a:t>
            </a:r>
          </a:p>
          <a:p>
            <a:pPr marL="0" indent="0">
              <a:buNone/>
            </a:pPr>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rot="5400000">
            <a:off x="5836142" y="395251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FA4959-851B-2342-AE60-61A419BE1ECE}"/>
              </a:ext>
            </a:extLst>
          </p:cNvPr>
          <p:cNvSpPr/>
          <p:nvPr/>
        </p:nvSpPr>
        <p:spPr>
          <a:xfrm>
            <a:off x="4499824" y="4154322"/>
            <a:ext cx="1126434" cy="26504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127620" y="4178166"/>
            <a:ext cx="428328" cy="24119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Arrow: Down 8">
            <a:extLst>
              <a:ext uri="{FF2B5EF4-FFF2-40B4-BE49-F238E27FC236}">
                <a16:creationId xmlns:a16="http://schemas.microsoft.com/office/drawing/2014/main" id="{6815BB9E-9A79-4D4D-B1D3-F2AE1D16D0D9}"/>
              </a:ext>
            </a:extLst>
          </p:cNvPr>
          <p:cNvSpPr/>
          <p:nvPr/>
        </p:nvSpPr>
        <p:spPr>
          <a:xfrm rot="5400000">
            <a:off x="1765832" y="392421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465B3B3-36AF-EC49-A2CE-208965C86F76}"/>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
        <p:nvSpPr>
          <p:cNvPr id="2" name="Arrow: Down 1">
            <a:extLst>
              <a:ext uri="{FF2B5EF4-FFF2-40B4-BE49-F238E27FC236}">
                <a16:creationId xmlns:a16="http://schemas.microsoft.com/office/drawing/2014/main" id="{75D5E755-AA07-5444-9D2A-919B8C5C22F4}"/>
              </a:ext>
            </a:extLst>
          </p:cNvPr>
          <p:cNvSpPr/>
          <p:nvPr/>
        </p:nvSpPr>
        <p:spPr>
          <a:xfrm>
            <a:off x="5402916" y="183688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EBCFC9-5887-F14B-A723-E404063DD1C8}"/>
              </a:ext>
            </a:extLst>
          </p:cNvPr>
          <p:cNvSpPr/>
          <p:nvPr/>
        </p:nvSpPr>
        <p:spPr>
          <a:xfrm>
            <a:off x="5204923" y="2140994"/>
            <a:ext cx="563322" cy="1953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51185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C13DC4ED-1AB5-7840-AB4E-87FCCA07C25E}"/>
              </a:ext>
            </a:extLst>
          </p:cNvPr>
          <p:cNvPicPr>
            <a:picLocks noChangeAspect="1"/>
          </p:cNvPicPr>
          <p:nvPr/>
        </p:nvPicPr>
        <p:blipFill>
          <a:blip r:embed="rId2"/>
          <a:stretch>
            <a:fillRect/>
          </a:stretch>
        </p:blipFill>
        <p:spPr>
          <a:xfrm>
            <a:off x="68207" y="1471380"/>
            <a:ext cx="12048065" cy="5196119"/>
          </a:xfrm>
          <a:prstGeom prst="rect">
            <a:avLst/>
          </a:prstGeom>
        </p:spPr>
      </p:pic>
      <p:pic>
        <p:nvPicPr>
          <p:cNvPr id="9" name="Picture 9">
            <a:extLst>
              <a:ext uri="{FF2B5EF4-FFF2-40B4-BE49-F238E27FC236}">
                <a16:creationId xmlns:a16="http://schemas.microsoft.com/office/drawing/2014/main" id="{4458C01B-6A85-8245-9F15-8804D747423B}"/>
              </a:ext>
            </a:extLst>
          </p:cNvPr>
          <p:cNvPicPr>
            <a:picLocks noChangeAspect="1"/>
          </p:cNvPicPr>
          <p:nvPr/>
        </p:nvPicPr>
        <p:blipFill>
          <a:blip r:embed="rId3"/>
          <a:stretch>
            <a:fillRect/>
          </a:stretch>
        </p:blipFill>
        <p:spPr>
          <a:xfrm>
            <a:off x="10238240" y="6165811"/>
            <a:ext cx="1878032" cy="498139"/>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530043"/>
            <a:ext cx="12192000" cy="941337"/>
          </a:xfrm>
        </p:spPr>
        <p:txBody>
          <a:bodyPr anchor="t">
            <a:normAutofit/>
          </a:bodyPr>
          <a:lstStyle/>
          <a:p>
            <a:r>
              <a:rPr lang="en-US" sz="2400"/>
              <a:t>Under </a:t>
            </a:r>
            <a:r>
              <a:rPr lang="en-US" sz="2400" b="1" i="1">
                <a:solidFill>
                  <a:schemeClr val="accent1">
                    <a:lumMod val="60000"/>
                    <a:lumOff val="40000"/>
                  </a:schemeClr>
                </a:solidFill>
              </a:rPr>
              <a:t>Review</a:t>
            </a:r>
            <a:r>
              <a:rPr lang="en-US" sz="2400"/>
              <a:t> I click on </a:t>
            </a:r>
            <a:r>
              <a:rPr lang="en-US" sz="2400" b="1" i="1">
                <a:solidFill>
                  <a:schemeClr val="accent1">
                    <a:lumMod val="60000"/>
                    <a:lumOff val="40000"/>
                  </a:schemeClr>
                </a:solidFill>
              </a:rPr>
              <a:t>Launch</a:t>
            </a:r>
            <a:r>
              <a:rPr lang="en-US" sz="2400"/>
              <a:t>.</a:t>
            </a:r>
          </a:p>
        </p:txBody>
      </p:sp>
      <p:sp>
        <p:nvSpPr>
          <p:cNvPr id="7" name="Rectangle 6">
            <a:extLst>
              <a:ext uri="{FF2B5EF4-FFF2-40B4-BE49-F238E27FC236}">
                <a16:creationId xmlns:a16="http://schemas.microsoft.com/office/drawing/2014/main" id="{5930181B-5DEC-374A-8F82-6A438DDCED55}"/>
              </a:ext>
            </a:extLst>
          </p:cNvPr>
          <p:cNvSpPr/>
          <p:nvPr/>
        </p:nvSpPr>
        <p:spPr>
          <a:xfrm>
            <a:off x="3835788" y="1747030"/>
            <a:ext cx="352846" cy="15205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1607379" y="5486534"/>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1467271" y="6237396"/>
            <a:ext cx="585699" cy="35496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Rounded Corners 4">
            <a:extLst>
              <a:ext uri="{FF2B5EF4-FFF2-40B4-BE49-F238E27FC236}">
                <a16:creationId xmlns:a16="http://schemas.microsoft.com/office/drawing/2014/main" id="{37AE1BD3-50B3-A147-B59E-C6EACCE3E289}"/>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
        <p:nvSpPr>
          <p:cNvPr id="2" name="Arrow: Down 1">
            <a:extLst>
              <a:ext uri="{FF2B5EF4-FFF2-40B4-BE49-F238E27FC236}">
                <a16:creationId xmlns:a16="http://schemas.microsoft.com/office/drawing/2014/main" id="{05D898E3-B718-D641-A702-0A807724E72D}"/>
              </a:ext>
            </a:extLst>
          </p:cNvPr>
          <p:cNvSpPr/>
          <p:nvPr/>
        </p:nvSpPr>
        <p:spPr>
          <a:xfrm>
            <a:off x="3926302" y="146658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258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09A19FBE-4045-AF41-9930-7209350FFD28}"/>
              </a:ext>
            </a:extLst>
          </p:cNvPr>
          <p:cNvPicPr>
            <a:picLocks noChangeAspect="1"/>
          </p:cNvPicPr>
          <p:nvPr/>
        </p:nvPicPr>
        <p:blipFill>
          <a:blip r:embed="rId2"/>
          <a:stretch>
            <a:fillRect/>
          </a:stretch>
        </p:blipFill>
        <p:spPr>
          <a:xfrm>
            <a:off x="2158122" y="1587741"/>
            <a:ext cx="7171645" cy="5175256"/>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0925"/>
            <a:ext cx="12192000" cy="1220455"/>
          </a:xfrm>
        </p:spPr>
        <p:txBody>
          <a:bodyPr anchor="t">
            <a:noAutofit/>
          </a:bodyPr>
          <a:lstStyle/>
          <a:p>
            <a:r>
              <a:rPr lang="en-US" sz="2400"/>
              <a:t>I select </a:t>
            </a:r>
            <a:r>
              <a:rPr lang="en-US" sz="2400" b="1" i="1">
                <a:solidFill>
                  <a:schemeClr val="accent1">
                    <a:lumMod val="60000"/>
                    <a:lumOff val="40000"/>
                  </a:schemeClr>
                </a:solidFill>
              </a:rPr>
              <a:t>Create a new key pair</a:t>
            </a:r>
            <a:r>
              <a:rPr lang="en-US" sz="2400"/>
              <a:t> and under </a:t>
            </a:r>
            <a:r>
              <a:rPr lang="en-US" sz="2400" b="1" i="1">
                <a:solidFill>
                  <a:schemeClr val="accent1">
                    <a:lumMod val="60000"/>
                    <a:lumOff val="40000"/>
                  </a:schemeClr>
                </a:solidFill>
              </a:rPr>
              <a:t>Key pair name</a:t>
            </a:r>
            <a:r>
              <a:rPr lang="en-US" sz="2400"/>
              <a:t> I typed in “</a:t>
            </a:r>
            <a:r>
              <a:rPr lang="en-US" sz="2400" b="1" i="1">
                <a:solidFill>
                  <a:schemeClr val="accent2">
                    <a:lumMod val="40000"/>
                    <a:lumOff val="60000"/>
                  </a:schemeClr>
                </a:solidFill>
              </a:rPr>
              <a:t>netw211-final-project-ec2-1</a:t>
            </a:r>
            <a:r>
              <a:rPr lang="en-US" sz="2400"/>
              <a:t>”. Next I select </a:t>
            </a:r>
            <a:r>
              <a:rPr lang="en-US" sz="2400" b="1" i="1">
                <a:solidFill>
                  <a:schemeClr val="accent1">
                    <a:lumMod val="60000"/>
                    <a:lumOff val="40000"/>
                  </a:schemeClr>
                </a:solidFill>
              </a:rPr>
              <a:t>Download Key Pair</a:t>
            </a:r>
            <a:r>
              <a:rPr lang="en-US" sz="2400"/>
              <a:t> which prompts me if I want to download the Pem key file called “</a:t>
            </a:r>
            <a:r>
              <a:rPr lang="en-US" sz="2400" b="1" i="1"/>
              <a:t>netw211-final-project-ec2-1.pem</a:t>
            </a:r>
            <a:r>
              <a:rPr lang="en-US" sz="2400"/>
              <a:t>”. I cIick </a:t>
            </a:r>
            <a:r>
              <a:rPr lang="en-US" sz="2400" b="1" i="1">
                <a:solidFill>
                  <a:schemeClr val="accent1">
                    <a:lumMod val="60000"/>
                    <a:lumOff val="40000"/>
                  </a:schemeClr>
                </a:solidFill>
              </a:rPr>
              <a:t>Download</a:t>
            </a:r>
            <a:r>
              <a:rPr lang="en-US" sz="2400"/>
              <a:t>, then </a:t>
            </a:r>
            <a:r>
              <a:rPr lang="en-US" sz="2400" b="1" i="1">
                <a:solidFill>
                  <a:schemeClr val="accent1">
                    <a:lumMod val="60000"/>
                    <a:lumOff val="40000"/>
                  </a:schemeClr>
                </a:solidFill>
              </a:rPr>
              <a:t>Launch instances</a:t>
            </a:r>
            <a:r>
              <a:rPr lang="en-US" sz="2400"/>
              <a:t>.</a:t>
            </a:r>
          </a:p>
          <a:p>
            <a:pPr marL="0" indent="0">
              <a:buNone/>
            </a:pPr>
            <a:endParaRPr lang="en-US" sz="2400"/>
          </a:p>
        </p:txBody>
      </p:sp>
      <p:sp>
        <p:nvSpPr>
          <p:cNvPr id="5" name="Rectangle 4">
            <a:extLst>
              <a:ext uri="{FF2B5EF4-FFF2-40B4-BE49-F238E27FC236}">
                <a16:creationId xmlns:a16="http://schemas.microsoft.com/office/drawing/2014/main" id="{C8FA4959-851B-2342-AE60-61A419BE1ECE}"/>
              </a:ext>
            </a:extLst>
          </p:cNvPr>
          <p:cNvSpPr/>
          <p:nvPr/>
        </p:nvSpPr>
        <p:spPr>
          <a:xfrm>
            <a:off x="2642151" y="4367518"/>
            <a:ext cx="1872817" cy="27074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642152" y="3918095"/>
            <a:ext cx="1534847" cy="22320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7278985" y="4531770"/>
            <a:ext cx="1547909" cy="39638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7491966" y="6198861"/>
            <a:ext cx="1495465" cy="39638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Callout: Left Arrow 8">
            <a:extLst>
              <a:ext uri="{FF2B5EF4-FFF2-40B4-BE49-F238E27FC236}">
                <a16:creationId xmlns:a16="http://schemas.microsoft.com/office/drawing/2014/main" id="{5C1CE7AA-5762-9348-AB03-CC865DA7D6C4}"/>
              </a:ext>
            </a:extLst>
          </p:cNvPr>
          <p:cNvSpPr/>
          <p:nvPr/>
        </p:nvSpPr>
        <p:spPr>
          <a:xfrm flipH="1">
            <a:off x="2397578" y="3884928"/>
            <a:ext cx="240890" cy="283868"/>
          </a:xfrm>
          <a:prstGeom prst="lef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1</a:t>
            </a:r>
          </a:p>
        </p:txBody>
      </p:sp>
      <p:sp>
        <p:nvSpPr>
          <p:cNvPr id="10" name="Callout: Left Arrow 9">
            <a:extLst>
              <a:ext uri="{FF2B5EF4-FFF2-40B4-BE49-F238E27FC236}">
                <a16:creationId xmlns:a16="http://schemas.microsoft.com/office/drawing/2014/main" id="{7725F2FD-11C4-A74E-9B51-EC03085B0B30}"/>
              </a:ext>
            </a:extLst>
          </p:cNvPr>
          <p:cNvSpPr/>
          <p:nvPr/>
        </p:nvSpPr>
        <p:spPr>
          <a:xfrm flipH="1">
            <a:off x="2397578" y="4341509"/>
            <a:ext cx="240890" cy="283868"/>
          </a:xfrm>
          <a:prstGeom prst="lef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2</a:t>
            </a:r>
          </a:p>
        </p:txBody>
      </p:sp>
      <p:sp>
        <p:nvSpPr>
          <p:cNvPr id="11" name="Callout: Left Arrow 10">
            <a:extLst>
              <a:ext uri="{FF2B5EF4-FFF2-40B4-BE49-F238E27FC236}">
                <a16:creationId xmlns:a16="http://schemas.microsoft.com/office/drawing/2014/main" id="{67649C60-7ACD-A54E-9B47-66DB4557268D}"/>
              </a:ext>
            </a:extLst>
          </p:cNvPr>
          <p:cNvSpPr/>
          <p:nvPr/>
        </p:nvSpPr>
        <p:spPr>
          <a:xfrm flipH="1">
            <a:off x="7034411" y="4581657"/>
            <a:ext cx="240890" cy="283868"/>
          </a:xfrm>
          <a:prstGeom prst="lef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3</a:t>
            </a:r>
          </a:p>
        </p:txBody>
      </p:sp>
      <p:sp>
        <p:nvSpPr>
          <p:cNvPr id="19" name="Callout: Left Arrow 18">
            <a:extLst>
              <a:ext uri="{FF2B5EF4-FFF2-40B4-BE49-F238E27FC236}">
                <a16:creationId xmlns:a16="http://schemas.microsoft.com/office/drawing/2014/main" id="{E877F80F-E417-0945-AB5F-511F8B80983E}"/>
              </a:ext>
            </a:extLst>
          </p:cNvPr>
          <p:cNvSpPr/>
          <p:nvPr/>
        </p:nvSpPr>
        <p:spPr>
          <a:xfrm>
            <a:off x="9010295" y="6239927"/>
            <a:ext cx="335880" cy="303762"/>
          </a:xfrm>
          <a:prstGeom prst="lef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4</a:t>
            </a:r>
          </a:p>
        </p:txBody>
      </p:sp>
      <p:sp>
        <p:nvSpPr>
          <p:cNvPr id="7" name="Rectangle: Rounded Corners 6">
            <a:extLst>
              <a:ext uri="{FF2B5EF4-FFF2-40B4-BE49-F238E27FC236}">
                <a16:creationId xmlns:a16="http://schemas.microsoft.com/office/drawing/2014/main" id="{CDF3E8C4-2C20-F244-BE32-648F7040A67C}"/>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29583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222903"/>
          </a:xfrm>
        </p:spPr>
        <p:txBody>
          <a:bodyPr anchor="t">
            <a:noAutofit/>
          </a:bodyPr>
          <a:lstStyle/>
          <a:p>
            <a:r>
              <a:rPr lang="en-US" sz="2400"/>
              <a:t>I want to start a virtual server in the cloud, so I will be using EC2. Amazon Elastic Compute Cloud (Amazon EC2) is a web service that provides secure, resizable compute capacity in the cloud. I typed in “</a:t>
            </a:r>
            <a:r>
              <a:rPr lang="en-US" sz="2400" b="1" i="1">
                <a:solidFill>
                  <a:schemeClr val="accent2">
                    <a:lumMod val="40000"/>
                    <a:lumOff val="60000"/>
                  </a:schemeClr>
                </a:solidFill>
              </a:rPr>
              <a:t>EC2</a:t>
            </a:r>
            <a:r>
              <a:rPr lang="en-US" sz="2400"/>
              <a:t>” in the top search bar to quickly bring up the EC2 service.</a:t>
            </a:r>
          </a:p>
          <a:p>
            <a:endParaRPr lang="en-US" sz="2400"/>
          </a:p>
        </p:txBody>
      </p:sp>
      <p:pic>
        <p:nvPicPr>
          <p:cNvPr id="4" name="Picture 4">
            <a:extLst>
              <a:ext uri="{FF2B5EF4-FFF2-40B4-BE49-F238E27FC236}">
                <a16:creationId xmlns:a16="http://schemas.microsoft.com/office/drawing/2014/main" id="{464CD9AF-BEA8-CC4B-8A27-FAC4E66C96EA}"/>
              </a:ext>
            </a:extLst>
          </p:cNvPr>
          <p:cNvPicPr>
            <a:picLocks noChangeAspect="1"/>
          </p:cNvPicPr>
          <p:nvPr/>
        </p:nvPicPr>
        <p:blipFill>
          <a:blip r:embed="rId2"/>
          <a:stretch>
            <a:fillRect/>
          </a:stretch>
        </p:blipFill>
        <p:spPr>
          <a:xfrm>
            <a:off x="107187" y="1638772"/>
            <a:ext cx="11917212" cy="5179298"/>
          </a:xfrm>
          <a:prstGeom prst="rect">
            <a:avLst/>
          </a:prstGeom>
        </p:spPr>
      </p:pic>
      <p:sp>
        <p:nvSpPr>
          <p:cNvPr id="5" name="Rectangle 4">
            <a:extLst>
              <a:ext uri="{FF2B5EF4-FFF2-40B4-BE49-F238E27FC236}">
                <a16:creationId xmlns:a16="http://schemas.microsoft.com/office/drawing/2014/main" id="{42787910-65C9-0D4D-88D2-832ABEFE893F}"/>
              </a:ext>
            </a:extLst>
          </p:cNvPr>
          <p:cNvSpPr/>
          <p:nvPr/>
        </p:nvSpPr>
        <p:spPr>
          <a:xfrm>
            <a:off x="3576138" y="1643292"/>
            <a:ext cx="433620" cy="24360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39B765BE-11F4-1645-A257-8AF7DDA708C8}"/>
              </a:ext>
            </a:extLst>
          </p:cNvPr>
          <p:cNvSpPr/>
          <p:nvPr/>
        </p:nvSpPr>
        <p:spPr>
          <a:xfrm>
            <a:off x="4044751" y="1643291"/>
            <a:ext cx="433620" cy="243607"/>
          </a:xfrm>
          <a:prstGeom prst="leftArrow">
            <a:avLst>
              <a:gd name="adj1" fmla="val 50000"/>
              <a:gd name="adj2" fmla="val 58753"/>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8DC6F50F-4F74-2042-8D40-D6588DC9C5BC}"/>
              </a:ext>
            </a:extLst>
          </p:cNvPr>
          <p:cNvSpPr/>
          <p:nvPr/>
        </p:nvSpPr>
        <p:spPr>
          <a:xfrm>
            <a:off x="6769631" y="2483359"/>
            <a:ext cx="1620163" cy="480978"/>
          </a:xfrm>
          <a:prstGeom prst="leftArrow">
            <a:avLst>
              <a:gd name="adj1" fmla="val 50000"/>
              <a:gd name="adj2" fmla="val 58753"/>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8098A94-C483-6C4C-8BF4-02D722A4C6FE}"/>
              </a:ext>
            </a:extLst>
          </p:cNvPr>
          <p:cNvSpPr/>
          <p:nvPr/>
        </p:nvSpPr>
        <p:spPr>
          <a:xfrm>
            <a:off x="3716705" y="2422807"/>
            <a:ext cx="3052926" cy="54152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D0E28A9-9A4D-4843-8F0E-E5842C82BBF9}"/>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15052633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5FFD6191-E20F-4546-9119-3D160AF5277E}"/>
              </a:ext>
            </a:extLst>
          </p:cNvPr>
          <p:cNvPicPr>
            <a:picLocks noChangeAspect="1"/>
          </p:cNvPicPr>
          <p:nvPr/>
        </p:nvPicPr>
        <p:blipFill>
          <a:blip r:embed="rId2"/>
          <a:stretch>
            <a:fillRect/>
          </a:stretch>
        </p:blipFill>
        <p:spPr>
          <a:xfrm>
            <a:off x="112407" y="1621026"/>
            <a:ext cx="11997950" cy="5123384"/>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Autofit/>
          </a:bodyPr>
          <a:lstStyle/>
          <a:p>
            <a:r>
              <a:rPr lang="en-US" sz="2400"/>
              <a:t>After clicking on </a:t>
            </a:r>
            <a:r>
              <a:rPr lang="en-US" sz="2400" i="1"/>
              <a:t>Launch Instances</a:t>
            </a:r>
            <a:r>
              <a:rPr lang="en-US" sz="2400"/>
              <a:t>, I’m notified my instance is now launching. I will select </a:t>
            </a:r>
            <a:r>
              <a:rPr lang="en-US" sz="2400" b="1" i="1">
                <a:solidFill>
                  <a:schemeClr val="accent1">
                    <a:lumMod val="60000"/>
                    <a:lumOff val="40000"/>
                  </a:schemeClr>
                </a:solidFill>
              </a:rPr>
              <a:t>View Instances</a:t>
            </a:r>
            <a:r>
              <a:rPr lang="en-US" sz="2400"/>
              <a:t>.</a:t>
            </a:r>
          </a:p>
          <a:p>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a:off x="11613190" y="440058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40196" y="1977358"/>
            <a:ext cx="4214664" cy="36543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flipV="1">
            <a:off x="11452269" y="5125836"/>
            <a:ext cx="627324" cy="26969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Rounded Corners 4">
            <a:extLst>
              <a:ext uri="{FF2B5EF4-FFF2-40B4-BE49-F238E27FC236}">
                <a16:creationId xmlns:a16="http://schemas.microsoft.com/office/drawing/2014/main" id="{A2183A89-ACC8-3040-97C0-D752F83504CE}"/>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3160487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29593E2F-D4D8-0745-A8CF-40991D790DFD}"/>
              </a:ext>
            </a:extLst>
          </p:cNvPr>
          <p:cNvPicPr>
            <a:picLocks noChangeAspect="1"/>
          </p:cNvPicPr>
          <p:nvPr/>
        </p:nvPicPr>
        <p:blipFill>
          <a:blip r:embed="rId2"/>
          <a:stretch>
            <a:fillRect/>
          </a:stretch>
        </p:blipFill>
        <p:spPr>
          <a:xfrm>
            <a:off x="68208" y="1538199"/>
            <a:ext cx="12012568" cy="5200295"/>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0802"/>
            <a:ext cx="12192000" cy="1220579"/>
          </a:xfrm>
        </p:spPr>
        <p:txBody>
          <a:bodyPr anchor="t">
            <a:normAutofit/>
          </a:bodyPr>
          <a:lstStyle/>
          <a:p>
            <a:r>
              <a:rPr lang="en-US" sz="2400"/>
              <a:t>In Instances, I make sure I have selected my EC2 instance. From there I take note of the Public and private IP addresses, and the VPC ID of my instance. </a:t>
            </a:r>
          </a:p>
          <a:p>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8391222" y="4541138"/>
            <a:ext cx="784725" cy="36925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2648205" y="164329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FA4959-851B-2342-AE60-61A419BE1ECE}"/>
              </a:ext>
            </a:extLst>
          </p:cNvPr>
          <p:cNvSpPr/>
          <p:nvPr/>
        </p:nvSpPr>
        <p:spPr>
          <a:xfrm>
            <a:off x="4795632" y="4524121"/>
            <a:ext cx="1300368" cy="38627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147733" y="2401955"/>
            <a:ext cx="6708914" cy="21889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8345322" y="5395528"/>
            <a:ext cx="1759461" cy="84600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309591" y="4013348"/>
            <a:ext cx="311434" cy="16345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Rounded Corners 8">
            <a:extLst>
              <a:ext uri="{FF2B5EF4-FFF2-40B4-BE49-F238E27FC236}">
                <a16:creationId xmlns:a16="http://schemas.microsoft.com/office/drawing/2014/main" id="{F9849B9E-37FB-854A-B847-3649E5E4EA64}"/>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37355824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26758390-7EFB-3C41-898F-4F6F6F84CDCF}"/>
              </a:ext>
            </a:extLst>
          </p:cNvPr>
          <p:cNvPicPr>
            <a:picLocks noChangeAspect="1"/>
          </p:cNvPicPr>
          <p:nvPr/>
        </p:nvPicPr>
        <p:blipFill>
          <a:blip r:embed="rId2"/>
          <a:stretch>
            <a:fillRect/>
          </a:stretch>
        </p:blipFill>
        <p:spPr>
          <a:xfrm>
            <a:off x="2419350" y="1776412"/>
            <a:ext cx="7353300" cy="3305175"/>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Autofit/>
          </a:bodyPr>
          <a:lstStyle/>
          <a:p>
            <a:r>
              <a:rPr lang="en-US" sz="2400"/>
              <a:t>I connect remotely to my EC2 instance with Secure Shell (SSH). I use the Android App Termius again for this purpose, making sure to use the correct PEM file I downloaded, username, and Public DNS/IP Address from my instance.</a:t>
            </a:r>
          </a:p>
          <a:p>
            <a:endParaRPr lang="en-US" sz="2400"/>
          </a:p>
        </p:txBody>
      </p:sp>
      <p:sp>
        <p:nvSpPr>
          <p:cNvPr id="12" name="Rectangle 11">
            <a:extLst>
              <a:ext uri="{FF2B5EF4-FFF2-40B4-BE49-F238E27FC236}">
                <a16:creationId xmlns:a16="http://schemas.microsoft.com/office/drawing/2014/main" id="{2641A433-209B-D642-9FF9-486FDDF04894}"/>
              </a:ext>
            </a:extLst>
          </p:cNvPr>
          <p:cNvSpPr/>
          <p:nvPr/>
        </p:nvSpPr>
        <p:spPr>
          <a:xfrm>
            <a:off x="2617060" y="4082140"/>
            <a:ext cx="1346760" cy="33722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4119762" y="4082141"/>
            <a:ext cx="2470828" cy="33722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Callout: Up Arrow 4">
            <a:extLst>
              <a:ext uri="{FF2B5EF4-FFF2-40B4-BE49-F238E27FC236}">
                <a16:creationId xmlns:a16="http://schemas.microsoft.com/office/drawing/2014/main" id="{82F3104D-08D1-D84B-9125-6F065D00F9AF}"/>
              </a:ext>
            </a:extLst>
          </p:cNvPr>
          <p:cNvSpPr/>
          <p:nvPr/>
        </p:nvSpPr>
        <p:spPr>
          <a:xfrm>
            <a:off x="4592602" y="4419362"/>
            <a:ext cx="1503398" cy="1159566"/>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Private IP </a:t>
            </a:r>
          </a:p>
        </p:txBody>
      </p:sp>
      <p:sp>
        <p:nvSpPr>
          <p:cNvPr id="6" name="Callout: Up Arrow 5">
            <a:extLst>
              <a:ext uri="{FF2B5EF4-FFF2-40B4-BE49-F238E27FC236}">
                <a16:creationId xmlns:a16="http://schemas.microsoft.com/office/drawing/2014/main" id="{6A4A00DB-2E18-3B48-9A41-D3286A986B65}"/>
              </a:ext>
            </a:extLst>
          </p:cNvPr>
          <p:cNvSpPr/>
          <p:nvPr/>
        </p:nvSpPr>
        <p:spPr>
          <a:xfrm>
            <a:off x="2591523" y="4419362"/>
            <a:ext cx="1503398" cy="1159566"/>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User Name </a:t>
            </a:r>
          </a:p>
        </p:txBody>
      </p:sp>
      <p:sp>
        <p:nvSpPr>
          <p:cNvPr id="7" name="Rectangle: Rounded Corners 6">
            <a:extLst>
              <a:ext uri="{FF2B5EF4-FFF2-40B4-BE49-F238E27FC236}">
                <a16:creationId xmlns:a16="http://schemas.microsoft.com/office/drawing/2014/main" id="{D73DBBB0-988C-3142-B12E-5841C83B8756}"/>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2308165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66227920-A1F8-4748-94BF-B0AC8C2E3145}"/>
              </a:ext>
            </a:extLst>
          </p:cNvPr>
          <p:cNvPicPr>
            <a:picLocks noChangeAspect="1"/>
          </p:cNvPicPr>
          <p:nvPr/>
        </p:nvPicPr>
        <p:blipFill>
          <a:blip r:embed="rId2"/>
          <a:stretch>
            <a:fillRect/>
          </a:stretch>
        </p:blipFill>
        <p:spPr>
          <a:xfrm>
            <a:off x="118322" y="1555947"/>
            <a:ext cx="11968371" cy="5141134"/>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Autofit/>
          </a:bodyPr>
          <a:lstStyle/>
          <a:p>
            <a:r>
              <a:rPr lang="en-US" sz="2400"/>
              <a:t>After successfully connecting to my instance with SSH, I will select </a:t>
            </a:r>
            <a:r>
              <a:rPr lang="en-US" sz="2400" b="1" i="1">
                <a:solidFill>
                  <a:schemeClr val="accent1">
                    <a:lumMod val="60000"/>
                    <a:lumOff val="40000"/>
                  </a:schemeClr>
                </a:solidFill>
              </a:rPr>
              <a:t>Security</a:t>
            </a:r>
            <a:r>
              <a:rPr lang="en-US" sz="2400"/>
              <a:t>. In the </a:t>
            </a:r>
            <a:r>
              <a:rPr lang="en-US" sz="2400" b="1" i="1">
                <a:solidFill>
                  <a:schemeClr val="accent1">
                    <a:lumMod val="60000"/>
                    <a:lumOff val="40000"/>
                  </a:schemeClr>
                </a:solidFill>
              </a:rPr>
              <a:t>Instances</a:t>
            </a:r>
            <a:r>
              <a:rPr lang="en-US" sz="2400"/>
              <a:t> page for </a:t>
            </a:r>
            <a:r>
              <a:rPr lang="en-US" sz="2400" b="1" i="1">
                <a:solidFill>
                  <a:schemeClr val="accent1">
                    <a:lumMod val="60000"/>
                    <a:lumOff val="40000"/>
                  </a:schemeClr>
                </a:solidFill>
              </a:rPr>
              <a:t>netw211-project-ec2</a:t>
            </a:r>
            <a:r>
              <a:rPr lang="en-US" sz="2400"/>
              <a:t>. I have 1 security group associated with my instance called </a:t>
            </a:r>
            <a:r>
              <a:rPr lang="en-US" sz="2400" b="1" i="1">
                <a:solidFill>
                  <a:schemeClr val="accent1">
                    <a:lumMod val="60000"/>
                    <a:lumOff val="40000"/>
                  </a:schemeClr>
                </a:solidFill>
              </a:rPr>
              <a:t>launch-wizard-4</a:t>
            </a:r>
            <a:r>
              <a:rPr lang="en-US" sz="2400"/>
              <a:t>. It currently has port 22 open (SSH).</a:t>
            </a:r>
          </a:p>
          <a:p>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rot="5400000">
            <a:off x="5244053" y="5806088"/>
            <a:ext cx="190544" cy="1023491"/>
          </a:xfrm>
          <a:prstGeom prst="downArrow">
            <a:avLst>
              <a:gd name="adj1" fmla="val 62418"/>
              <a:gd name="adj2" fmla="val 50000"/>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
                <a:solidFill>
                  <a:schemeClr val="accent1">
                    <a:lumMod val="75000"/>
                  </a:schemeClr>
                </a:solidFill>
              </a:rPr>
              <a:t>Port 22 = SSH</a:t>
            </a:r>
          </a:p>
        </p:txBody>
      </p:sp>
      <p:sp>
        <p:nvSpPr>
          <p:cNvPr id="5" name="Rectangle 4">
            <a:extLst>
              <a:ext uri="{FF2B5EF4-FFF2-40B4-BE49-F238E27FC236}">
                <a16:creationId xmlns:a16="http://schemas.microsoft.com/office/drawing/2014/main" id="{C8FA4959-851B-2342-AE60-61A419BE1ECE}"/>
              </a:ext>
            </a:extLst>
          </p:cNvPr>
          <p:cNvSpPr/>
          <p:nvPr/>
        </p:nvSpPr>
        <p:spPr>
          <a:xfrm>
            <a:off x="1346276" y="4986107"/>
            <a:ext cx="1452063" cy="36035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346276" y="5431025"/>
            <a:ext cx="3457638" cy="98208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250430" y="2451734"/>
            <a:ext cx="6541138" cy="19054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733432" y="4015839"/>
            <a:ext cx="411032" cy="19054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Rounded Corners 6">
            <a:extLst>
              <a:ext uri="{FF2B5EF4-FFF2-40B4-BE49-F238E27FC236}">
                <a16:creationId xmlns:a16="http://schemas.microsoft.com/office/drawing/2014/main" id="{4732BC79-FAAE-4446-8976-4DD3A140529E}"/>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1438197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2CDB4FE6-7A00-EC48-9D8F-061FCCADB979}"/>
              </a:ext>
            </a:extLst>
          </p:cNvPr>
          <p:cNvPicPr>
            <a:picLocks noChangeAspect="1"/>
          </p:cNvPicPr>
          <p:nvPr/>
        </p:nvPicPr>
        <p:blipFill>
          <a:blip r:embed="rId2"/>
          <a:stretch>
            <a:fillRect/>
          </a:stretch>
        </p:blipFill>
        <p:spPr>
          <a:xfrm>
            <a:off x="2032000" y="2042716"/>
            <a:ext cx="8128000" cy="2772567"/>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74015"/>
            <a:ext cx="12192000" cy="1197366"/>
          </a:xfrm>
        </p:spPr>
        <p:txBody>
          <a:bodyPr anchor="t">
            <a:noAutofit/>
          </a:bodyPr>
          <a:lstStyle/>
          <a:p>
            <a:r>
              <a:rPr lang="en-US" sz="2400"/>
              <a:t>I try to ping my instance, but I’m unsuccessful because the security group </a:t>
            </a:r>
            <a:r>
              <a:rPr lang="en-US" sz="2400" b="1" i="1">
                <a:solidFill>
                  <a:schemeClr val="accent1">
                    <a:lumMod val="60000"/>
                    <a:lumOff val="40000"/>
                  </a:schemeClr>
                </a:solidFill>
              </a:rPr>
              <a:t>Launch-wizard-4</a:t>
            </a:r>
            <a:r>
              <a:rPr lang="en-US" sz="2400"/>
              <a:t> is preventing me from pinging </a:t>
            </a:r>
            <a:r>
              <a:rPr lang="en-US" sz="2400" b="1" i="1">
                <a:solidFill>
                  <a:schemeClr val="accent1">
                    <a:lumMod val="60000"/>
                    <a:lumOff val="40000"/>
                  </a:schemeClr>
                </a:solidFill>
              </a:rPr>
              <a:t>netw211-project-ec2</a:t>
            </a:r>
            <a:r>
              <a:rPr lang="en-US" sz="2400"/>
              <a:t>.</a:t>
            </a:r>
          </a:p>
        </p:txBody>
      </p:sp>
      <p:sp>
        <p:nvSpPr>
          <p:cNvPr id="8" name="Arrow: Down 7">
            <a:extLst>
              <a:ext uri="{FF2B5EF4-FFF2-40B4-BE49-F238E27FC236}">
                <a16:creationId xmlns:a16="http://schemas.microsoft.com/office/drawing/2014/main" id="{58B1B181-5762-8542-AB4B-4FF235F2F9BB}"/>
              </a:ext>
            </a:extLst>
          </p:cNvPr>
          <p:cNvSpPr/>
          <p:nvPr/>
        </p:nvSpPr>
        <p:spPr>
          <a:xfrm rot="5400000">
            <a:off x="7547335" y="185245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FA4959-851B-2342-AE60-61A419BE1ECE}"/>
              </a:ext>
            </a:extLst>
          </p:cNvPr>
          <p:cNvSpPr/>
          <p:nvPr/>
        </p:nvSpPr>
        <p:spPr>
          <a:xfrm>
            <a:off x="6490016" y="3266116"/>
            <a:ext cx="2236304" cy="30548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4854792" y="2029920"/>
            <a:ext cx="2481233" cy="31355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Rounded Corners 6">
            <a:extLst>
              <a:ext uri="{FF2B5EF4-FFF2-40B4-BE49-F238E27FC236}">
                <a16:creationId xmlns:a16="http://schemas.microsoft.com/office/drawing/2014/main" id="{404E586F-4814-A44F-954F-829EB172B5FC}"/>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2449827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6F3E9CBF-CA04-A84F-99B1-0011CAFF11C6}"/>
              </a:ext>
            </a:extLst>
          </p:cNvPr>
          <p:cNvPicPr>
            <a:picLocks noChangeAspect="1"/>
          </p:cNvPicPr>
          <p:nvPr/>
        </p:nvPicPr>
        <p:blipFill>
          <a:blip r:embed="rId2"/>
          <a:stretch>
            <a:fillRect/>
          </a:stretch>
        </p:blipFill>
        <p:spPr>
          <a:xfrm>
            <a:off x="112406" y="1591444"/>
            <a:ext cx="11997951" cy="5158882"/>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Autofit/>
          </a:bodyPr>
          <a:lstStyle/>
          <a:p>
            <a:r>
              <a:rPr lang="en-US" sz="2400"/>
              <a:t>In order to enable pinging, I’m going to creat another security group. I select </a:t>
            </a:r>
            <a:r>
              <a:rPr lang="en-US" sz="2400" b="1" i="1">
                <a:solidFill>
                  <a:schemeClr val="accent1">
                    <a:lumMod val="60000"/>
                    <a:lumOff val="40000"/>
                  </a:schemeClr>
                </a:solidFill>
              </a:rPr>
              <a:t>Create security group</a:t>
            </a:r>
            <a:r>
              <a:rPr lang="en-US" sz="2400"/>
              <a:t> in the </a:t>
            </a:r>
            <a:r>
              <a:rPr lang="en-US" sz="2400" b="1" i="1">
                <a:solidFill>
                  <a:schemeClr val="accent1">
                    <a:lumMod val="60000"/>
                    <a:lumOff val="40000"/>
                  </a:schemeClr>
                </a:solidFill>
              </a:rPr>
              <a:t>Security Groups</a:t>
            </a:r>
            <a:r>
              <a:rPr lang="en-US" sz="2400"/>
              <a:t> page.</a:t>
            </a:r>
          </a:p>
          <a:p>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rot="10800000">
            <a:off x="11235847" y="2112065"/>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0903464" y="1847201"/>
            <a:ext cx="970248" cy="26486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230730" y="5944462"/>
            <a:ext cx="556118" cy="1669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rot="5400000">
            <a:off x="873568" y="5885249"/>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B0321D2-09C0-2B40-B274-42331A17F1D6}"/>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9697604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A1BF3376-247D-F440-9C3C-D2289964840E}"/>
              </a:ext>
            </a:extLst>
          </p:cNvPr>
          <p:cNvPicPr>
            <a:picLocks noChangeAspect="1"/>
          </p:cNvPicPr>
          <p:nvPr/>
        </p:nvPicPr>
        <p:blipFill>
          <a:blip r:embed="rId2"/>
          <a:stretch>
            <a:fillRect/>
          </a:stretch>
        </p:blipFill>
        <p:spPr>
          <a:xfrm>
            <a:off x="68207" y="1603276"/>
            <a:ext cx="12042149" cy="5123385"/>
          </a:xfrm>
          <a:prstGeom prst="rect">
            <a:avLst/>
          </a:prstGeom>
        </p:spPr>
      </p:pic>
      <p:pic>
        <p:nvPicPr>
          <p:cNvPr id="4" name="Picture 8">
            <a:extLst>
              <a:ext uri="{FF2B5EF4-FFF2-40B4-BE49-F238E27FC236}">
                <a16:creationId xmlns:a16="http://schemas.microsoft.com/office/drawing/2014/main" id="{34D8E8E3-099E-BA41-A8DA-6345DFC776C3}"/>
              </a:ext>
            </a:extLst>
          </p:cNvPr>
          <p:cNvPicPr>
            <a:picLocks noChangeAspect="1"/>
          </p:cNvPicPr>
          <p:nvPr/>
        </p:nvPicPr>
        <p:blipFill>
          <a:blip r:embed="rId3"/>
          <a:stretch>
            <a:fillRect/>
          </a:stretch>
        </p:blipFill>
        <p:spPr>
          <a:xfrm>
            <a:off x="9426961" y="6217873"/>
            <a:ext cx="2494917" cy="462912"/>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Autofit/>
          </a:bodyPr>
          <a:lstStyle/>
          <a:p>
            <a:r>
              <a:rPr lang="en-US" sz="2400"/>
              <a:t>I type “</a:t>
            </a:r>
            <a:r>
              <a:rPr lang="en-US" sz="2400" b="1" i="1">
                <a:solidFill>
                  <a:schemeClr val="accent2">
                    <a:lumMod val="60000"/>
                    <a:lumOff val="40000"/>
                  </a:schemeClr>
                </a:solidFill>
              </a:rPr>
              <a:t>netw211-allow-ping</a:t>
            </a:r>
            <a:r>
              <a:rPr lang="en-US" sz="2400"/>
              <a:t>” for </a:t>
            </a:r>
            <a:r>
              <a:rPr lang="en-US" sz="2400" b="1" i="1">
                <a:solidFill>
                  <a:schemeClr val="accent1">
                    <a:lumMod val="60000"/>
                    <a:lumOff val="40000"/>
                  </a:schemeClr>
                </a:solidFill>
              </a:rPr>
              <a:t>Security group name</a:t>
            </a:r>
            <a:r>
              <a:rPr lang="en-US" sz="2400"/>
              <a:t>, and “</a:t>
            </a:r>
            <a:r>
              <a:rPr lang="en-US" sz="2400" b="1" i="1">
                <a:solidFill>
                  <a:schemeClr val="accent2">
                    <a:lumMod val="60000"/>
                    <a:lumOff val="40000"/>
                  </a:schemeClr>
                </a:solidFill>
              </a:rPr>
              <a:t>Allow ping to instances</a:t>
            </a:r>
            <a:r>
              <a:rPr lang="en-US" sz="2400"/>
              <a:t>”</a:t>
            </a:r>
            <a:r>
              <a:rPr lang="en-US" sz="2400">
                <a:solidFill>
                  <a:schemeClr val="accent2">
                    <a:lumMod val="60000"/>
                    <a:lumOff val="40000"/>
                  </a:schemeClr>
                </a:solidFill>
              </a:rPr>
              <a:t> </a:t>
            </a:r>
            <a:r>
              <a:rPr lang="en-US" sz="2400"/>
              <a:t>for </a:t>
            </a:r>
            <a:r>
              <a:rPr lang="en-US" sz="2400" b="1" i="1">
                <a:solidFill>
                  <a:schemeClr val="accent1">
                    <a:lumMod val="60000"/>
                    <a:lumOff val="40000"/>
                  </a:schemeClr>
                </a:solidFill>
              </a:rPr>
              <a:t>Description</a:t>
            </a:r>
            <a:r>
              <a:rPr lang="en-US" sz="2400"/>
              <a:t>. I select </a:t>
            </a:r>
            <a:r>
              <a:rPr lang="en-US" sz="2400" b="1" i="1">
                <a:solidFill>
                  <a:schemeClr val="accent2">
                    <a:lumMod val="60000"/>
                    <a:lumOff val="40000"/>
                  </a:schemeClr>
                </a:solidFill>
              </a:rPr>
              <a:t>Netw211-VPC</a:t>
            </a:r>
            <a:r>
              <a:rPr lang="en-US" sz="2400"/>
              <a:t> for my </a:t>
            </a:r>
            <a:r>
              <a:rPr lang="en-US" sz="2400" b="1" i="1">
                <a:solidFill>
                  <a:schemeClr val="accent1">
                    <a:lumMod val="60000"/>
                    <a:lumOff val="40000"/>
                  </a:schemeClr>
                </a:solidFill>
              </a:rPr>
              <a:t>VPC</a:t>
            </a:r>
            <a:r>
              <a:rPr lang="en-US" sz="2400"/>
              <a:t>. I click on </a:t>
            </a:r>
            <a:r>
              <a:rPr lang="en-US" sz="2400" b="1" i="1">
                <a:solidFill>
                  <a:schemeClr val="accent1">
                    <a:lumMod val="60000"/>
                    <a:lumOff val="40000"/>
                  </a:schemeClr>
                </a:solidFill>
              </a:rPr>
              <a:t>Add rule</a:t>
            </a:r>
            <a:r>
              <a:rPr lang="en-US" sz="2400"/>
              <a:t>,  select </a:t>
            </a:r>
            <a:r>
              <a:rPr lang="en-US" sz="2400" b="1" i="1">
                <a:solidFill>
                  <a:schemeClr val="accent2">
                    <a:lumMod val="60000"/>
                    <a:lumOff val="40000"/>
                  </a:schemeClr>
                </a:solidFill>
              </a:rPr>
              <a:t>All ICMP – IPv4</a:t>
            </a:r>
            <a:r>
              <a:rPr lang="en-US" sz="2400"/>
              <a:t> for </a:t>
            </a:r>
            <a:r>
              <a:rPr lang="en-US" sz="2400" b="1" i="1">
                <a:solidFill>
                  <a:schemeClr val="accent1">
                    <a:lumMod val="60000"/>
                    <a:lumOff val="40000"/>
                  </a:schemeClr>
                </a:solidFill>
              </a:rPr>
              <a:t>Type</a:t>
            </a:r>
            <a:r>
              <a:rPr lang="en-US" sz="2400"/>
              <a:t>, and </a:t>
            </a:r>
            <a:r>
              <a:rPr lang="en-US" sz="2400" b="1" i="1">
                <a:solidFill>
                  <a:schemeClr val="accent2">
                    <a:lumMod val="60000"/>
                    <a:lumOff val="40000"/>
                  </a:schemeClr>
                </a:solidFill>
              </a:rPr>
              <a:t>Anywhere</a:t>
            </a:r>
            <a:r>
              <a:rPr lang="en-US" sz="2400"/>
              <a:t> for </a:t>
            </a:r>
            <a:r>
              <a:rPr lang="en-US" sz="2400" b="1" i="1">
                <a:solidFill>
                  <a:schemeClr val="accent1">
                    <a:lumMod val="60000"/>
                    <a:lumOff val="40000"/>
                  </a:schemeClr>
                </a:solidFill>
              </a:rPr>
              <a:t>Source</a:t>
            </a:r>
            <a:r>
              <a:rPr lang="en-US" sz="2400"/>
              <a:t>. I click on </a:t>
            </a:r>
            <a:r>
              <a:rPr lang="en-US" sz="2400" b="1" i="1">
                <a:solidFill>
                  <a:schemeClr val="accent1">
                    <a:lumMod val="60000"/>
                    <a:lumOff val="40000"/>
                  </a:schemeClr>
                </a:solidFill>
              </a:rPr>
              <a:t>Create security group</a:t>
            </a:r>
            <a:r>
              <a:rPr lang="en-US" sz="2400"/>
              <a:t> once complete.</a:t>
            </a:r>
          </a:p>
          <a:p>
            <a:endParaRPr lang="en-US" sz="2400"/>
          </a:p>
        </p:txBody>
      </p:sp>
      <p:sp>
        <p:nvSpPr>
          <p:cNvPr id="7" name="Rectangle 6">
            <a:extLst>
              <a:ext uri="{FF2B5EF4-FFF2-40B4-BE49-F238E27FC236}">
                <a16:creationId xmlns:a16="http://schemas.microsoft.com/office/drawing/2014/main" id="{5930181B-5DEC-374A-8F82-6A438DDCED55}"/>
              </a:ext>
            </a:extLst>
          </p:cNvPr>
          <p:cNvSpPr/>
          <p:nvPr/>
        </p:nvSpPr>
        <p:spPr>
          <a:xfrm>
            <a:off x="359007" y="4763682"/>
            <a:ext cx="593493" cy="2472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0958265" y="560504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FA4959-851B-2342-AE60-61A419BE1ECE}"/>
              </a:ext>
            </a:extLst>
          </p:cNvPr>
          <p:cNvSpPr/>
          <p:nvPr/>
        </p:nvSpPr>
        <p:spPr>
          <a:xfrm>
            <a:off x="311191" y="3089996"/>
            <a:ext cx="747799" cy="13430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0300134" y="6361223"/>
            <a:ext cx="1621744" cy="3195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311189" y="3934922"/>
            <a:ext cx="1392661"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311190" y="3531941"/>
            <a:ext cx="860208" cy="1834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rot="5400000">
            <a:off x="1115699" y="3016925"/>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63959F-AB1D-454F-A049-1F116A995B60}"/>
              </a:ext>
            </a:extLst>
          </p:cNvPr>
          <p:cNvSpPr/>
          <p:nvPr/>
        </p:nvSpPr>
        <p:spPr>
          <a:xfrm>
            <a:off x="311189" y="5254723"/>
            <a:ext cx="540736" cy="24729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4022264" y="4763681"/>
            <a:ext cx="444429"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Arrow: Down 17">
            <a:extLst>
              <a:ext uri="{FF2B5EF4-FFF2-40B4-BE49-F238E27FC236}">
                <a16:creationId xmlns:a16="http://schemas.microsoft.com/office/drawing/2014/main" id="{34D846DF-9CC2-EB4D-8D7B-53D27A4B2315}"/>
              </a:ext>
            </a:extLst>
          </p:cNvPr>
          <p:cNvSpPr/>
          <p:nvPr/>
        </p:nvSpPr>
        <p:spPr>
          <a:xfrm rot="5400000">
            <a:off x="4548197" y="4721786"/>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8ADCA59C-06C3-6F4B-8CF0-785E60052ECB}"/>
              </a:ext>
            </a:extLst>
          </p:cNvPr>
          <p:cNvSpPr/>
          <p:nvPr/>
        </p:nvSpPr>
        <p:spPr>
          <a:xfrm rot="5400000">
            <a:off x="1009486" y="4763922"/>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1758165" y="389219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A3DFB79C-2BCB-594E-8AFE-E80167C874E5}"/>
              </a:ext>
            </a:extLst>
          </p:cNvPr>
          <p:cNvSpPr/>
          <p:nvPr/>
        </p:nvSpPr>
        <p:spPr>
          <a:xfrm rot="5400000">
            <a:off x="1255923" y="3483418"/>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3AD06AF3-BDF5-8D40-9AB9-D53B45CA8585}"/>
              </a:ext>
            </a:extLst>
          </p:cNvPr>
          <p:cNvSpPr/>
          <p:nvPr/>
        </p:nvSpPr>
        <p:spPr>
          <a:xfrm rot="5400000">
            <a:off x="940257" y="5256272"/>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F97A54F-3861-904F-8205-ADF1CAD967E9}"/>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2522602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070388FB-5976-C747-9DBD-F7719A7477B5}"/>
              </a:ext>
            </a:extLst>
          </p:cNvPr>
          <p:cNvPicPr>
            <a:picLocks noChangeAspect="1"/>
          </p:cNvPicPr>
          <p:nvPr/>
        </p:nvPicPr>
        <p:blipFill>
          <a:blip r:embed="rId2"/>
          <a:stretch>
            <a:fillRect/>
          </a:stretch>
        </p:blipFill>
        <p:spPr>
          <a:xfrm>
            <a:off x="68207" y="1709768"/>
            <a:ext cx="12048065" cy="5022810"/>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Autofit/>
          </a:bodyPr>
          <a:lstStyle/>
          <a:p>
            <a:r>
              <a:rPr lang="en-US" sz="2400"/>
              <a:t>I can now see my newly created security group </a:t>
            </a:r>
            <a:r>
              <a:rPr lang="en-US" sz="2400" b="1" i="1">
                <a:solidFill>
                  <a:schemeClr val="accent1">
                    <a:lumMod val="60000"/>
                    <a:lumOff val="40000"/>
                  </a:schemeClr>
                </a:solidFill>
              </a:rPr>
              <a:t>netw211-allow-ping</a:t>
            </a:r>
            <a:r>
              <a:rPr lang="en-US" sz="2400"/>
              <a:t> with it’s description and rules.</a:t>
            </a:r>
          </a:p>
          <a:p>
            <a:endParaRPr lang="en-US" sz="2400"/>
          </a:p>
        </p:txBody>
      </p:sp>
      <p:sp>
        <p:nvSpPr>
          <p:cNvPr id="5" name="Rectangle 4">
            <a:extLst>
              <a:ext uri="{FF2B5EF4-FFF2-40B4-BE49-F238E27FC236}">
                <a16:creationId xmlns:a16="http://schemas.microsoft.com/office/drawing/2014/main" id="{C8FA4959-851B-2342-AE60-61A419BE1ECE}"/>
              </a:ext>
            </a:extLst>
          </p:cNvPr>
          <p:cNvSpPr/>
          <p:nvPr/>
        </p:nvSpPr>
        <p:spPr>
          <a:xfrm>
            <a:off x="186951" y="3115445"/>
            <a:ext cx="1037692" cy="52298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86951" y="6235621"/>
            <a:ext cx="8941667" cy="23073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3115695" y="3141558"/>
            <a:ext cx="1303668" cy="44954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flipH="1" flipV="1">
            <a:off x="6170544" y="3115444"/>
            <a:ext cx="1212810" cy="52298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Rounded Corners 6">
            <a:extLst>
              <a:ext uri="{FF2B5EF4-FFF2-40B4-BE49-F238E27FC236}">
                <a16:creationId xmlns:a16="http://schemas.microsoft.com/office/drawing/2014/main" id="{4CEC0770-A180-5C48-8B53-A91FEEFA7D08}"/>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3195981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41A014C7-1D0B-4B4B-B58D-99C1B0CACB90}"/>
              </a:ext>
            </a:extLst>
          </p:cNvPr>
          <p:cNvPicPr>
            <a:picLocks noChangeAspect="1"/>
          </p:cNvPicPr>
          <p:nvPr/>
        </p:nvPicPr>
        <p:blipFill>
          <a:blip r:embed="rId2"/>
          <a:stretch>
            <a:fillRect/>
          </a:stretch>
        </p:blipFill>
        <p:spPr>
          <a:xfrm>
            <a:off x="68207" y="1526367"/>
            <a:ext cx="12036233" cy="5206212"/>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Autofit/>
          </a:bodyPr>
          <a:lstStyle/>
          <a:p>
            <a:r>
              <a:rPr lang="en-US" sz="2400"/>
              <a:t>I now want to apply my security group to my instance. I select my instance, click on </a:t>
            </a:r>
            <a:r>
              <a:rPr lang="en-US" sz="2400" b="1" i="1">
                <a:solidFill>
                  <a:schemeClr val="accent1">
                    <a:lumMod val="60000"/>
                    <a:lumOff val="40000"/>
                  </a:schemeClr>
                </a:solidFill>
              </a:rPr>
              <a:t>Actions</a:t>
            </a:r>
            <a:r>
              <a:rPr lang="en-US" sz="2400"/>
              <a:t>, then </a:t>
            </a:r>
            <a:r>
              <a:rPr lang="en-US" sz="2400" b="1" i="1">
                <a:solidFill>
                  <a:schemeClr val="accent1">
                    <a:lumMod val="60000"/>
                    <a:lumOff val="40000"/>
                  </a:schemeClr>
                </a:solidFill>
              </a:rPr>
              <a:t>Security</a:t>
            </a:r>
            <a:r>
              <a:rPr lang="en-US" sz="2400"/>
              <a:t>, then</a:t>
            </a:r>
            <a:r>
              <a:rPr lang="en-US" sz="2400" b="1" i="1">
                <a:solidFill>
                  <a:schemeClr val="accent1">
                    <a:lumMod val="60000"/>
                    <a:lumOff val="40000"/>
                  </a:schemeClr>
                </a:solidFill>
              </a:rPr>
              <a:t> Change security groups</a:t>
            </a:r>
            <a:r>
              <a:rPr lang="en-US" sz="2400"/>
              <a:t>.</a:t>
            </a:r>
          </a:p>
          <a:p>
            <a:endParaRPr lang="en-US" sz="2400"/>
          </a:p>
        </p:txBody>
      </p:sp>
      <p:sp>
        <p:nvSpPr>
          <p:cNvPr id="7" name="Rectangle 6">
            <a:extLst>
              <a:ext uri="{FF2B5EF4-FFF2-40B4-BE49-F238E27FC236}">
                <a16:creationId xmlns:a16="http://schemas.microsoft.com/office/drawing/2014/main" id="{5930181B-5DEC-374A-8F82-6A438DDCED55}"/>
              </a:ext>
            </a:extLst>
          </p:cNvPr>
          <p:cNvSpPr/>
          <p:nvPr/>
        </p:nvSpPr>
        <p:spPr>
          <a:xfrm>
            <a:off x="10497371" y="2853350"/>
            <a:ext cx="1051288" cy="17951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C8FA4959-851B-2342-AE60-61A419BE1ECE}"/>
              </a:ext>
            </a:extLst>
          </p:cNvPr>
          <p:cNvSpPr/>
          <p:nvPr/>
        </p:nvSpPr>
        <p:spPr>
          <a:xfrm>
            <a:off x="9646874" y="2859295"/>
            <a:ext cx="783297" cy="17017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240025" y="2397405"/>
            <a:ext cx="6592956" cy="18795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73277" y="2984589"/>
            <a:ext cx="581898" cy="1761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0497371" y="1788409"/>
            <a:ext cx="500750" cy="19350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allout: Right Arrow 10" descr="1">
            <a:extLst>
              <a:ext uri="{FF2B5EF4-FFF2-40B4-BE49-F238E27FC236}">
                <a16:creationId xmlns:a16="http://schemas.microsoft.com/office/drawing/2014/main" id="{74863068-5989-3A4C-B540-4D55EB524D39}"/>
              </a:ext>
              <a:ext uri="{C183D7F6-B498-43B3-948B-1728B52AA6E4}">
                <adec:decorative xmlns:adec="http://schemas.microsoft.com/office/drawing/2017/decorative" val="0"/>
              </a:ext>
            </a:extLst>
          </p:cNvPr>
          <p:cNvSpPr/>
          <p:nvPr/>
        </p:nvSpPr>
        <p:spPr>
          <a:xfrm rot="16200000" flipH="1">
            <a:off x="10487435" y="1372037"/>
            <a:ext cx="520621" cy="254045"/>
          </a:xfrm>
          <a:prstGeom prst="rightArrowCallout">
            <a:avLst>
              <a:gd name="adj1" fmla="val 12127"/>
              <a:gd name="adj2" fmla="val 23713"/>
              <a:gd name="adj3" fmla="val 19851"/>
              <a:gd name="adj4" fmla="val 5645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solidFill>
                  <a:schemeClr val="accent1">
                    <a:lumMod val="50000"/>
                  </a:schemeClr>
                </a:solidFill>
              </a:rPr>
              <a:t>1</a:t>
            </a:r>
          </a:p>
        </p:txBody>
      </p:sp>
      <p:sp>
        <p:nvSpPr>
          <p:cNvPr id="19" name="Callout: Right Arrow 18" descr="1">
            <a:extLst>
              <a:ext uri="{FF2B5EF4-FFF2-40B4-BE49-F238E27FC236}">
                <a16:creationId xmlns:a16="http://schemas.microsoft.com/office/drawing/2014/main" id="{A4448100-FE31-A143-BFEA-5639BDF9AFD8}"/>
              </a:ext>
              <a:ext uri="{C183D7F6-B498-43B3-948B-1728B52AA6E4}">
                <adec:decorative xmlns:adec="http://schemas.microsoft.com/office/drawing/2017/decorative" val="0"/>
              </a:ext>
            </a:extLst>
          </p:cNvPr>
          <p:cNvSpPr/>
          <p:nvPr/>
        </p:nvSpPr>
        <p:spPr>
          <a:xfrm>
            <a:off x="9087629" y="2816083"/>
            <a:ext cx="559244" cy="277008"/>
          </a:xfrm>
          <a:prstGeom prst="rightArrowCallout">
            <a:avLst>
              <a:gd name="adj1" fmla="val 12127"/>
              <a:gd name="adj2" fmla="val 23713"/>
              <a:gd name="adj3" fmla="val 19851"/>
              <a:gd name="adj4" fmla="val 5645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3</a:t>
            </a:r>
          </a:p>
        </p:txBody>
      </p:sp>
      <p:sp>
        <p:nvSpPr>
          <p:cNvPr id="21" name="Callout: Right Arrow 20" descr="1">
            <a:extLst>
              <a:ext uri="{FF2B5EF4-FFF2-40B4-BE49-F238E27FC236}">
                <a16:creationId xmlns:a16="http://schemas.microsoft.com/office/drawing/2014/main" id="{9EC67024-CEA2-E54E-8E2A-F08AADE559AB}"/>
              </a:ext>
              <a:ext uri="{C183D7F6-B498-43B3-948B-1728B52AA6E4}">
                <adec:decorative xmlns:adec="http://schemas.microsoft.com/office/drawing/2017/decorative" val="0"/>
              </a:ext>
            </a:extLst>
          </p:cNvPr>
          <p:cNvSpPr/>
          <p:nvPr/>
        </p:nvSpPr>
        <p:spPr>
          <a:xfrm flipH="1">
            <a:off x="11548659" y="2839046"/>
            <a:ext cx="520621" cy="254045"/>
          </a:xfrm>
          <a:prstGeom prst="rightArrowCallout">
            <a:avLst>
              <a:gd name="adj1" fmla="val 12127"/>
              <a:gd name="adj2" fmla="val 23713"/>
              <a:gd name="adj3" fmla="val 19851"/>
              <a:gd name="adj4" fmla="val 5645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2</a:t>
            </a:r>
          </a:p>
        </p:txBody>
      </p:sp>
      <p:sp>
        <p:nvSpPr>
          <p:cNvPr id="8" name="Rectangle: Rounded Corners 7">
            <a:extLst>
              <a:ext uri="{FF2B5EF4-FFF2-40B4-BE49-F238E27FC236}">
                <a16:creationId xmlns:a16="http://schemas.microsoft.com/office/drawing/2014/main" id="{C95D94B0-9E2E-8846-8C6C-9F1A0637A0FA}"/>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35009661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3363EE91-931F-7349-B67F-81771DF7404B}"/>
              </a:ext>
            </a:extLst>
          </p:cNvPr>
          <p:cNvPicPr>
            <a:picLocks noChangeAspect="1"/>
          </p:cNvPicPr>
          <p:nvPr/>
        </p:nvPicPr>
        <p:blipFill>
          <a:blip r:embed="rId2"/>
          <a:stretch>
            <a:fillRect/>
          </a:stretch>
        </p:blipFill>
        <p:spPr>
          <a:xfrm>
            <a:off x="2724385" y="1344330"/>
            <a:ext cx="6743230" cy="5418667"/>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Autofit/>
          </a:bodyPr>
          <a:lstStyle/>
          <a:p>
            <a:r>
              <a:rPr lang="en-US" sz="2400"/>
              <a:t>I want to remove the default security group </a:t>
            </a:r>
            <a:r>
              <a:rPr lang="en-US" sz="2400" b="1" i="1">
                <a:solidFill>
                  <a:schemeClr val="accent1">
                    <a:lumMod val="60000"/>
                    <a:lumOff val="40000"/>
                  </a:schemeClr>
                </a:solidFill>
              </a:rPr>
              <a:t>launch-wizard-4</a:t>
            </a:r>
            <a:r>
              <a:rPr lang="en-US" sz="2400"/>
              <a:t>. I click on </a:t>
            </a:r>
            <a:r>
              <a:rPr lang="en-US" sz="2400" b="1" i="1">
                <a:solidFill>
                  <a:schemeClr val="accent1">
                    <a:lumMod val="60000"/>
                    <a:lumOff val="40000"/>
                  </a:schemeClr>
                </a:solidFill>
              </a:rPr>
              <a:t>remove</a:t>
            </a:r>
            <a:r>
              <a:rPr lang="en-US" sz="2400"/>
              <a:t> next to that security group.</a:t>
            </a:r>
          </a:p>
          <a:p>
            <a:endParaRPr lang="en-US" sz="2400"/>
          </a:p>
        </p:txBody>
      </p:sp>
      <p:sp>
        <p:nvSpPr>
          <p:cNvPr id="7" name="Rectangle 6">
            <a:extLst>
              <a:ext uri="{FF2B5EF4-FFF2-40B4-BE49-F238E27FC236}">
                <a16:creationId xmlns:a16="http://schemas.microsoft.com/office/drawing/2014/main" id="{5930181B-5DEC-374A-8F82-6A438DDCED55}"/>
              </a:ext>
            </a:extLst>
          </p:cNvPr>
          <p:cNvSpPr/>
          <p:nvPr/>
        </p:nvSpPr>
        <p:spPr>
          <a:xfrm>
            <a:off x="7651703" y="5894251"/>
            <a:ext cx="926713" cy="34728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8794216" y="568436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926128" y="5592125"/>
            <a:ext cx="1256589" cy="57368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Rounded Corners 4">
            <a:extLst>
              <a:ext uri="{FF2B5EF4-FFF2-40B4-BE49-F238E27FC236}">
                <a16:creationId xmlns:a16="http://schemas.microsoft.com/office/drawing/2014/main" id="{36C88DD1-F02C-C84E-A2B6-10CAFA433387}"/>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349531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222903"/>
          </a:xfrm>
        </p:spPr>
        <p:txBody>
          <a:bodyPr anchor="t">
            <a:normAutofit/>
          </a:bodyPr>
          <a:lstStyle/>
          <a:p>
            <a:r>
              <a:rPr lang="en-US" sz="2400"/>
              <a:t>In my next step, I selected </a:t>
            </a:r>
            <a:r>
              <a:rPr lang="en-US" sz="2400" b="1" i="1">
                <a:solidFill>
                  <a:schemeClr val="accent1">
                    <a:lumMod val="60000"/>
                    <a:lumOff val="40000"/>
                  </a:schemeClr>
                </a:solidFill>
              </a:rPr>
              <a:t>Instances</a:t>
            </a:r>
            <a:r>
              <a:rPr lang="en-US" sz="2400"/>
              <a:t> in the EC2 Dashboard menu.</a:t>
            </a:r>
          </a:p>
          <a:p>
            <a:endParaRPr lang="en-US"/>
          </a:p>
        </p:txBody>
      </p:sp>
      <p:pic>
        <p:nvPicPr>
          <p:cNvPr id="4" name="Picture 4">
            <a:extLst>
              <a:ext uri="{FF2B5EF4-FFF2-40B4-BE49-F238E27FC236}">
                <a16:creationId xmlns:a16="http://schemas.microsoft.com/office/drawing/2014/main" id="{6426184E-0B13-2246-993F-AC81B1EBB354}"/>
              </a:ext>
            </a:extLst>
          </p:cNvPr>
          <p:cNvPicPr>
            <a:picLocks noChangeAspect="1"/>
          </p:cNvPicPr>
          <p:nvPr/>
        </p:nvPicPr>
        <p:blipFill>
          <a:blip r:embed="rId2"/>
          <a:stretch>
            <a:fillRect/>
          </a:stretch>
        </p:blipFill>
        <p:spPr>
          <a:xfrm>
            <a:off x="146165" y="1344706"/>
            <a:ext cx="11965932" cy="5437289"/>
          </a:xfrm>
          <a:prstGeom prst="rect">
            <a:avLst/>
          </a:prstGeom>
        </p:spPr>
      </p:pic>
      <p:sp>
        <p:nvSpPr>
          <p:cNvPr id="5" name="Arrow: Left 4">
            <a:extLst>
              <a:ext uri="{FF2B5EF4-FFF2-40B4-BE49-F238E27FC236}">
                <a16:creationId xmlns:a16="http://schemas.microsoft.com/office/drawing/2014/main" id="{EF300C0C-ABC6-4547-A68D-954A7C91D80E}"/>
              </a:ext>
            </a:extLst>
          </p:cNvPr>
          <p:cNvSpPr/>
          <p:nvPr/>
        </p:nvSpPr>
        <p:spPr>
          <a:xfrm>
            <a:off x="753230" y="2987891"/>
            <a:ext cx="685925" cy="429360"/>
          </a:xfrm>
          <a:prstGeom prst="leftArrow">
            <a:avLst>
              <a:gd name="adj1" fmla="val 50000"/>
              <a:gd name="adj2" fmla="val 53095"/>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235811" y="3135642"/>
            <a:ext cx="480391" cy="11406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2D0E3887-0AB3-2B4E-8021-5ECD00DBC142}"/>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22239817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16A9BECB-8950-834E-840A-4D0FD0D2B89F}"/>
              </a:ext>
            </a:extLst>
          </p:cNvPr>
          <p:cNvPicPr>
            <a:picLocks noChangeAspect="1"/>
          </p:cNvPicPr>
          <p:nvPr/>
        </p:nvPicPr>
        <p:blipFill>
          <a:blip r:embed="rId2"/>
          <a:stretch>
            <a:fillRect/>
          </a:stretch>
        </p:blipFill>
        <p:spPr>
          <a:xfrm>
            <a:off x="2238375" y="1991168"/>
            <a:ext cx="7715250" cy="4638675"/>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Autofit/>
          </a:bodyPr>
          <a:lstStyle/>
          <a:p>
            <a:r>
              <a:rPr lang="en-US" sz="2400"/>
              <a:t>Once I remove the default security group, the SSH connection I established earlier with my instance was disconnected. This is because Port 22 is no longer has an open port to allow SSH communication. </a:t>
            </a:r>
          </a:p>
          <a:p>
            <a:endParaRPr lang="en-US" sz="2400"/>
          </a:p>
        </p:txBody>
      </p:sp>
      <p:sp>
        <p:nvSpPr>
          <p:cNvPr id="6" name="Rectangle 5">
            <a:extLst>
              <a:ext uri="{FF2B5EF4-FFF2-40B4-BE49-F238E27FC236}">
                <a16:creationId xmlns:a16="http://schemas.microsoft.com/office/drawing/2014/main" id="{A6F3ED4C-FCCF-1A49-A0CC-790589EB18BD}"/>
              </a:ext>
            </a:extLst>
          </p:cNvPr>
          <p:cNvSpPr/>
          <p:nvPr/>
        </p:nvSpPr>
        <p:spPr>
          <a:xfrm>
            <a:off x="3076904" y="2660568"/>
            <a:ext cx="2194385" cy="3744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Rounded Corners 4">
            <a:extLst>
              <a:ext uri="{FF2B5EF4-FFF2-40B4-BE49-F238E27FC236}">
                <a16:creationId xmlns:a16="http://schemas.microsoft.com/office/drawing/2014/main" id="{725CCFE5-9D0D-5549-A5FF-1BF56323AE80}"/>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1193226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DA37700B-A4CC-3145-8931-DD87C20EE791}"/>
              </a:ext>
            </a:extLst>
          </p:cNvPr>
          <p:cNvPicPr>
            <a:picLocks noChangeAspect="1"/>
          </p:cNvPicPr>
          <p:nvPr/>
        </p:nvPicPr>
        <p:blipFill>
          <a:blip r:embed="rId2"/>
          <a:stretch>
            <a:fillRect/>
          </a:stretch>
        </p:blipFill>
        <p:spPr>
          <a:xfrm>
            <a:off x="2561822" y="1344330"/>
            <a:ext cx="6701553" cy="5418667"/>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75636"/>
            <a:ext cx="12192000" cy="1195745"/>
          </a:xfrm>
        </p:spPr>
        <p:txBody>
          <a:bodyPr anchor="t">
            <a:normAutofit/>
          </a:bodyPr>
          <a:lstStyle/>
          <a:p>
            <a:r>
              <a:rPr lang="en-US" sz="2400"/>
              <a:t>Next, I select the security group I created earlier (</a:t>
            </a:r>
            <a:r>
              <a:rPr lang="en-US" sz="2400" b="1" i="1">
                <a:solidFill>
                  <a:schemeClr val="accent1">
                    <a:lumMod val="60000"/>
                    <a:lumOff val="40000"/>
                  </a:schemeClr>
                </a:solidFill>
              </a:rPr>
              <a:t>netw211-allow-ping</a:t>
            </a:r>
            <a:r>
              <a:rPr lang="en-US" sz="2400"/>
              <a:t>), and click on </a:t>
            </a:r>
            <a:r>
              <a:rPr lang="en-US" sz="2400" b="1" i="1">
                <a:solidFill>
                  <a:schemeClr val="accent1">
                    <a:lumMod val="60000"/>
                    <a:lumOff val="40000"/>
                  </a:schemeClr>
                </a:solidFill>
              </a:rPr>
              <a:t>Add security group</a:t>
            </a:r>
            <a:r>
              <a:rPr lang="en-US" sz="2400" b="1" i="1"/>
              <a:t>.</a:t>
            </a:r>
            <a:endParaRPr lang="en-US" sz="2400"/>
          </a:p>
          <a:p>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rot="16200000">
            <a:off x="2209614" y="475000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724979" y="4959097"/>
            <a:ext cx="2652801" cy="30627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7622122" y="4611129"/>
            <a:ext cx="1500580" cy="34796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Arrow: Down 8">
            <a:extLst>
              <a:ext uri="{FF2B5EF4-FFF2-40B4-BE49-F238E27FC236}">
                <a16:creationId xmlns:a16="http://schemas.microsoft.com/office/drawing/2014/main" id="{E7B16FC7-C343-5C40-AEE6-01D4C5266763}"/>
              </a:ext>
            </a:extLst>
          </p:cNvPr>
          <p:cNvSpPr/>
          <p:nvPr/>
        </p:nvSpPr>
        <p:spPr>
          <a:xfrm rot="5400000">
            <a:off x="9332586" y="442248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D0564B4-96EC-0B4D-BF2D-766915764875}"/>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38979320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BA973ABD-6F89-FC4F-BB98-ECAB4BD65949}"/>
              </a:ext>
            </a:extLst>
          </p:cNvPr>
          <p:cNvPicPr>
            <a:picLocks noChangeAspect="1"/>
          </p:cNvPicPr>
          <p:nvPr/>
        </p:nvPicPr>
        <p:blipFill>
          <a:blip r:embed="rId2"/>
          <a:stretch>
            <a:fillRect/>
          </a:stretch>
        </p:blipFill>
        <p:spPr>
          <a:xfrm>
            <a:off x="2498218" y="1344330"/>
            <a:ext cx="6745936" cy="5418667"/>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rmAutofit/>
          </a:bodyPr>
          <a:lstStyle/>
          <a:p>
            <a:r>
              <a:rPr lang="en-US" sz="2400"/>
              <a:t>My security group now shows up under the associated security groups for my instance. I click on </a:t>
            </a:r>
            <a:r>
              <a:rPr lang="en-US" sz="2400" b="1" i="1">
                <a:solidFill>
                  <a:schemeClr val="accent1">
                    <a:lumMod val="60000"/>
                    <a:lumOff val="40000"/>
                  </a:schemeClr>
                </a:solidFill>
              </a:rPr>
              <a:t>Save</a:t>
            </a:r>
            <a:r>
              <a:rPr lang="en-US" sz="2400"/>
              <a:t>.</a:t>
            </a:r>
          </a:p>
          <a:p>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8666339" y="560085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677648" y="5963478"/>
            <a:ext cx="3759121" cy="26031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8479963" y="6362309"/>
            <a:ext cx="678235" cy="35843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Rounded Corners 4">
            <a:extLst>
              <a:ext uri="{FF2B5EF4-FFF2-40B4-BE49-F238E27FC236}">
                <a16:creationId xmlns:a16="http://schemas.microsoft.com/office/drawing/2014/main" id="{39B0A36F-A5A0-BD48-9B33-98C5E468D1A5}"/>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34567758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C02AD542-685E-274D-A816-ABDB7E0F824D}"/>
              </a:ext>
            </a:extLst>
          </p:cNvPr>
          <p:cNvPicPr>
            <a:picLocks noChangeAspect="1"/>
          </p:cNvPicPr>
          <p:nvPr/>
        </p:nvPicPr>
        <p:blipFill>
          <a:blip r:embed="rId2"/>
          <a:stretch>
            <a:fillRect/>
          </a:stretch>
        </p:blipFill>
        <p:spPr>
          <a:xfrm>
            <a:off x="68208" y="1632857"/>
            <a:ext cx="12059898" cy="5135218"/>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rmAutofit/>
          </a:bodyPr>
          <a:lstStyle/>
          <a:p>
            <a:r>
              <a:rPr lang="en-US" sz="2600"/>
              <a:t>In the </a:t>
            </a:r>
            <a:r>
              <a:rPr lang="en-US" sz="2600" b="1" i="1">
                <a:solidFill>
                  <a:schemeClr val="accent1">
                    <a:lumMod val="60000"/>
                    <a:lumOff val="40000"/>
                  </a:schemeClr>
                </a:solidFill>
              </a:rPr>
              <a:t>Instances</a:t>
            </a:r>
            <a:r>
              <a:rPr lang="en-US" sz="2600"/>
              <a:t> page, under </a:t>
            </a:r>
            <a:r>
              <a:rPr lang="en-US" sz="2600" b="1" i="1">
                <a:solidFill>
                  <a:schemeClr val="accent1">
                    <a:lumMod val="60000"/>
                    <a:lumOff val="40000"/>
                  </a:schemeClr>
                </a:solidFill>
              </a:rPr>
              <a:t>Security</a:t>
            </a:r>
            <a:r>
              <a:rPr lang="en-US" sz="2600"/>
              <a:t>, I can see my newly added security group and it’s inbound rules.</a:t>
            </a:r>
          </a:p>
          <a:p>
            <a:endParaRPr lang="en-US"/>
          </a:p>
        </p:txBody>
      </p:sp>
      <p:sp>
        <p:nvSpPr>
          <p:cNvPr id="5" name="Rectangle 4">
            <a:extLst>
              <a:ext uri="{FF2B5EF4-FFF2-40B4-BE49-F238E27FC236}">
                <a16:creationId xmlns:a16="http://schemas.microsoft.com/office/drawing/2014/main" id="{C8FA4959-851B-2342-AE60-61A419BE1ECE}"/>
              </a:ext>
            </a:extLst>
          </p:cNvPr>
          <p:cNvSpPr/>
          <p:nvPr/>
        </p:nvSpPr>
        <p:spPr>
          <a:xfrm>
            <a:off x="1228193" y="2527987"/>
            <a:ext cx="6634369" cy="16386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319301" y="5821491"/>
            <a:ext cx="3490528" cy="89925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61859" y="3084079"/>
            <a:ext cx="500750" cy="18203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id="{D2CAD8FA-4490-3448-B00C-C35B212E1E66}"/>
              </a:ext>
            </a:extLst>
          </p:cNvPr>
          <p:cNvSpPr/>
          <p:nvPr/>
        </p:nvSpPr>
        <p:spPr>
          <a:xfrm>
            <a:off x="1707870" y="4407498"/>
            <a:ext cx="350950" cy="16386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Rounded Corners 6">
            <a:extLst>
              <a:ext uri="{FF2B5EF4-FFF2-40B4-BE49-F238E27FC236}">
                <a16:creationId xmlns:a16="http://schemas.microsoft.com/office/drawing/2014/main" id="{0F0C6524-CF9C-C444-A1C6-D983362C3E20}"/>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10860691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656D8C5A-1AD7-D643-9B5C-7D394B63713E}"/>
              </a:ext>
            </a:extLst>
          </p:cNvPr>
          <p:cNvPicPr>
            <a:picLocks noChangeAspect="1"/>
          </p:cNvPicPr>
          <p:nvPr/>
        </p:nvPicPr>
        <p:blipFill>
          <a:blip r:embed="rId2"/>
          <a:stretch>
            <a:fillRect/>
          </a:stretch>
        </p:blipFill>
        <p:spPr>
          <a:xfrm>
            <a:off x="118323" y="1709769"/>
            <a:ext cx="11962453" cy="5070138"/>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Autofit/>
          </a:bodyPr>
          <a:lstStyle/>
          <a:p>
            <a:r>
              <a:rPr lang="en-US" sz="2400"/>
              <a:t>To test to see if my security group is working, I ping my instance again. This time it’s a success. This is because I enabled ICMP in the security group, which is the protocol that allows 2 machines to ping each other.</a:t>
            </a:r>
          </a:p>
          <a:p>
            <a:endParaRPr lang="en-US" sz="2400"/>
          </a:p>
        </p:txBody>
      </p:sp>
      <p:sp>
        <p:nvSpPr>
          <p:cNvPr id="5" name="Rectangle 4">
            <a:extLst>
              <a:ext uri="{FF2B5EF4-FFF2-40B4-BE49-F238E27FC236}">
                <a16:creationId xmlns:a16="http://schemas.microsoft.com/office/drawing/2014/main" id="{C8FA4959-851B-2342-AE60-61A419BE1ECE}"/>
              </a:ext>
            </a:extLst>
          </p:cNvPr>
          <p:cNvSpPr/>
          <p:nvPr/>
        </p:nvSpPr>
        <p:spPr>
          <a:xfrm>
            <a:off x="7644392" y="2988741"/>
            <a:ext cx="1129257" cy="1823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7268583" y="2212639"/>
            <a:ext cx="593980" cy="33722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6290988" y="5187542"/>
            <a:ext cx="2926371" cy="18231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rot="5400000">
            <a:off x="8875159" y="295192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8A7DA12-9BA3-5F42-8374-131B240C25C8}"/>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43453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08CA8D1D-4A18-0141-B9BA-1DBAD9596721}"/>
              </a:ext>
            </a:extLst>
          </p:cNvPr>
          <p:cNvPicPr>
            <a:picLocks noChangeAspect="1"/>
          </p:cNvPicPr>
          <p:nvPr/>
        </p:nvPicPr>
        <p:blipFill>
          <a:blip r:embed="rId2"/>
          <a:stretch>
            <a:fillRect/>
          </a:stretch>
        </p:blipFill>
        <p:spPr>
          <a:xfrm>
            <a:off x="68208" y="1603276"/>
            <a:ext cx="12059898" cy="5158882"/>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Autofit/>
          </a:bodyPr>
          <a:lstStyle/>
          <a:p>
            <a:r>
              <a:rPr lang="en-US" sz="2400"/>
              <a:t>Now that I have successfully created and tested my security group on my EC2 instance, I want to terminate it. I select </a:t>
            </a:r>
            <a:r>
              <a:rPr lang="en-US" sz="2400" b="1" i="1">
                <a:solidFill>
                  <a:schemeClr val="accent1">
                    <a:lumMod val="60000"/>
                    <a:lumOff val="40000"/>
                  </a:schemeClr>
                </a:solidFill>
              </a:rPr>
              <a:t>Instance state</a:t>
            </a:r>
            <a:r>
              <a:rPr lang="en-US" sz="2400"/>
              <a:t>, and then </a:t>
            </a:r>
            <a:r>
              <a:rPr lang="en-US" sz="2400" b="1" i="1">
                <a:solidFill>
                  <a:schemeClr val="accent1">
                    <a:lumMod val="60000"/>
                    <a:lumOff val="40000"/>
                  </a:schemeClr>
                </a:solidFill>
              </a:rPr>
              <a:t>Terminate instance</a:t>
            </a:r>
            <a:r>
              <a:rPr lang="en-US" sz="2400"/>
              <a:t>.</a:t>
            </a:r>
          </a:p>
          <a:p>
            <a:endParaRPr lang="en-US" sz="2400"/>
          </a:p>
        </p:txBody>
      </p:sp>
      <p:sp>
        <p:nvSpPr>
          <p:cNvPr id="5" name="Rectangle 4">
            <a:extLst>
              <a:ext uri="{FF2B5EF4-FFF2-40B4-BE49-F238E27FC236}">
                <a16:creationId xmlns:a16="http://schemas.microsoft.com/office/drawing/2014/main" id="{C8FA4959-851B-2342-AE60-61A419BE1ECE}"/>
              </a:ext>
            </a:extLst>
          </p:cNvPr>
          <p:cNvSpPr/>
          <p:nvPr/>
        </p:nvSpPr>
        <p:spPr>
          <a:xfrm>
            <a:off x="9741533" y="1891427"/>
            <a:ext cx="741884" cy="16147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9787433" y="2761101"/>
            <a:ext cx="630906" cy="16147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rot="5400000">
            <a:off x="10496184" y="2706786"/>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322655B-242E-A041-BB3D-FECFF0ECD694}"/>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40958406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5C94F441-6A85-314D-A784-2FA3F4394F0C}"/>
              </a:ext>
            </a:extLst>
          </p:cNvPr>
          <p:cNvPicPr>
            <a:picLocks noChangeAspect="1"/>
          </p:cNvPicPr>
          <p:nvPr/>
        </p:nvPicPr>
        <p:blipFill>
          <a:blip r:embed="rId2"/>
          <a:stretch>
            <a:fillRect/>
          </a:stretch>
        </p:blipFill>
        <p:spPr>
          <a:xfrm>
            <a:off x="2271712" y="2104108"/>
            <a:ext cx="7648575" cy="3324225"/>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751351"/>
            <a:ext cx="12192000" cy="720030"/>
          </a:xfrm>
        </p:spPr>
        <p:txBody>
          <a:bodyPr anchor="t">
            <a:normAutofit/>
          </a:bodyPr>
          <a:lstStyle/>
          <a:p>
            <a:r>
              <a:rPr lang="en-US" sz="2400"/>
              <a:t>Next I click on </a:t>
            </a:r>
            <a:r>
              <a:rPr lang="en-US" sz="2400" b="1" i="1">
                <a:solidFill>
                  <a:schemeClr val="accent1">
                    <a:lumMod val="60000"/>
                    <a:lumOff val="40000"/>
                  </a:schemeClr>
                </a:solidFill>
              </a:rPr>
              <a:t>Terminate</a:t>
            </a:r>
            <a:r>
              <a:rPr lang="en-US" sz="2400"/>
              <a:t>.</a:t>
            </a:r>
          </a:p>
          <a:p>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5400000">
            <a:off x="9936033" y="4752566"/>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8173752" y="4846689"/>
            <a:ext cx="1540565" cy="52517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Rounded Corners 4">
            <a:extLst>
              <a:ext uri="{FF2B5EF4-FFF2-40B4-BE49-F238E27FC236}">
                <a16:creationId xmlns:a16="http://schemas.microsoft.com/office/drawing/2014/main" id="{185AC660-1813-3947-BFA1-2615FA919919}"/>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28330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5B9257C4-9C97-2E4C-BF6A-E1F60C1E835B}"/>
              </a:ext>
            </a:extLst>
          </p:cNvPr>
          <p:cNvPicPr>
            <a:picLocks noChangeAspect="1"/>
          </p:cNvPicPr>
          <p:nvPr/>
        </p:nvPicPr>
        <p:blipFill>
          <a:blip r:embed="rId2"/>
          <a:stretch>
            <a:fillRect/>
          </a:stretch>
        </p:blipFill>
        <p:spPr>
          <a:xfrm>
            <a:off x="68207" y="1656523"/>
            <a:ext cx="12053981" cy="5105636"/>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Autofit/>
          </a:bodyPr>
          <a:lstStyle/>
          <a:p>
            <a:r>
              <a:rPr lang="en-US" sz="2400"/>
              <a:t>Once I click Terminate, I’m notified my instance was successfully terminated and my instance state will change to </a:t>
            </a:r>
            <a:r>
              <a:rPr lang="en-US" sz="2400" b="1" i="1">
                <a:solidFill>
                  <a:schemeClr val="accent1">
                    <a:lumMod val="60000"/>
                    <a:lumOff val="40000"/>
                  </a:schemeClr>
                </a:solidFill>
              </a:rPr>
              <a:t>Terminated</a:t>
            </a:r>
            <a:r>
              <a:rPr lang="en-US" sz="2400"/>
              <a:t>.</a:t>
            </a:r>
          </a:p>
          <a:p>
            <a:endParaRPr lang="en-US" sz="2400"/>
          </a:p>
        </p:txBody>
      </p:sp>
      <p:sp>
        <p:nvSpPr>
          <p:cNvPr id="14" name="Rectangle 13">
            <a:extLst>
              <a:ext uri="{FF2B5EF4-FFF2-40B4-BE49-F238E27FC236}">
                <a16:creationId xmlns:a16="http://schemas.microsoft.com/office/drawing/2014/main" id="{DBDDF1EF-F0EF-C24E-9E46-293A28D79D3C}"/>
              </a:ext>
            </a:extLst>
          </p:cNvPr>
          <p:cNvSpPr/>
          <p:nvPr/>
        </p:nvSpPr>
        <p:spPr>
          <a:xfrm>
            <a:off x="3238256" y="2788961"/>
            <a:ext cx="749228" cy="19978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51EBF61F-6A98-FD4D-B021-3DCF91BBAF83}"/>
              </a:ext>
            </a:extLst>
          </p:cNvPr>
          <p:cNvSpPr/>
          <p:nvPr/>
        </p:nvSpPr>
        <p:spPr>
          <a:xfrm>
            <a:off x="1209016" y="1910210"/>
            <a:ext cx="1636651" cy="23143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5A8D0330-ABE2-FD44-93C9-CC27E136C916}"/>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
        <p:nvSpPr>
          <p:cNvPr id="8" name="Arrow: Down 7">
            <a:extLst>
              <a:ext uri="{FF2B5EF4-FFF2-40B4-BE49-F238E27FC236}">
                <a16:creationId xmlns:a16="http://schemas.microsoft.com/office/drawing/2014/main" id="{B4E012FE-97C7-C248-A3B3-16AE9167EE98}"/>
              </a:ext>
            </a:extLst>
          </p:cNvPr>
          <p:cNvSpPr/>
          <p:nvPr/>
        </p:nvSpPr>
        <p:spPr>
          <a:xfrm rot="5400000">
            <a:off x="3079215" y="1663302"/>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78816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275B6C0E-E3D5-DD4E-8538-4CB88DD3D6FA}"/>
              </a:ext>
            </a:extLst>
          </p:cNvPr>
          <p:cNvPicPr>
            <a:picLocks noChangeAspect="1"/>
          </p:cNvPicPr>
          <p:nvPr/>
        </p:nvPicPr>
        <p:blipFill>
          <a:blip r:embed="rId2"/>
          <a:stretch>
            <a:fillRect/>
          </a:stretch>
        </p:blipFill>
        <p:spPr>
          <a:xfrm>
            <a:off x="68207" y="1561863"/>
            <a:ext cx="12048065" cy="5194379"/>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96461"/>
            <a:ext cx="12192000" cy="1174919"/>
          </a:xfrm>
        </p:spPr>
        <p:txBody>
          <a:bodyPr anchor="t">
            <a:normAutofit/>
          </a:bodyPr>
          <a:lstStyle/>
          <a:p>
            <a:r>
              <a:rPr lang="en-US" sz="2600"/>
              <a:t>Next I want to delete my key pairs I have created. I click on </a:t>
            </a:r>
            <a:r>
              <a:rPr lang="en-US" sz="2600" b="1" i="1">
                <a:solidFill>
                  <a:schemeClr val="accent1">
                    <a:lumMod val="60000"/>
                    <a:lumOff val="40000"/>
                  </a:schemeClr>
                </a:solidFill>
              </a:rPr>
              <a:t>Key Pairs</a:t>
            </a:r>
            <a:r>
              <a:rPr lang="en-US" sz="2600"/>
              <a:t> on the left menu, then select the key pair I created. I click on </a:t>
            </a:r>
            <a:r>
              <a:rPr lang="en-US" sz="2600" b="1" i="1">
                <a:solidFill>
                  <a:schemeClr val="accent1">
                    <a:lumMod val="60000"/>
                    <a:lumOff val="40000"/>
                  </a:schemeClr>
                </a:solidFill>
              </a:rPr>
              <a:t>Actions</a:t>
            </a:r>
            <a:r>
              <a:rPr lang="en-US" sz="2600"/>
              <a:t>, then </a:t>
            </a:r>
            <a:r>
              <a:rPr lang="en-US" sz="2600" b="1" i="1">
                <a:solidFill>
                  <a:schemeClr val="accent1">
                    <a:lumMod val="60000"/>
                    <a:lumOff val="40000"/>
                  </a:schemeClr>
                </a:solidFill>
              </a:rPr>
              <a:t>Delete</a:t>
            </a:r>
            <a:r>
              <a:rPr lang="en-US" sz="2600"/>
              <a:t>.</a:t>
            </a:r>
          </a:p>
          <a:p>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10840507" y="2794189"/>
            <a:ext cx="326083" cy="1761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10800000">
            <a:off x="1157199" y="336628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222277" y="3178056"/>
            <a:ext cx="3948437" cy="18823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0775430" y="2445819"/>
            <a:ext cx="581898" cy="17612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73691" y="6430852"/>
            <a:ext cx="485820" cy="22134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rot="16200000">
            <a:off x="10590916" y="273987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B6A9A93-2BF7-604B-A4B6-39A10BB8751F}"/>
              </a:ext>
            </a:extLst>
          </p:cNvPr>
          <p:cNvSpPr/>
          <p:nvPr/>
        </p:nvSpPr>
        <p:spPr>
          <a:xfrm rot="5400000">
            <a:off x="869395" y="6178901"/>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A47F8CE-F9D5-D743-955A-1BFBAF08CF9A}"/>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27606912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4C00264C-4B89-8B46-A73F-AD98B5FC8690}"/>
              </a:ext>
            </a:extLst>
          </p:cNvPr>
          <p:cNvPicPr>
            <a:picLocks noChangeAspect="1"/>
          </p:cNvPicPr>
          <p:nvPr/>
        </p:nvPicPr>
        <p:blipFill>
          <a:blip r:embed="rId2"/>
          <a:stretch>
            <a:fillRect/>
          </a:stretch>
        </p:blipFill>
        <p:spPr>
          <a:xfrm>
            <a:off x="2229146" y="2250585"/>
            <a:ext cx="7639050" cy="3248025"/>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Autofit/>
          </a:bodyPr>
          <a:lstStyle/>
          <a:p>
            <a:r>
              <a:rPr lang="en-US" sz="2400"/>
              <a:t>The mext page asks me to confirm my request to delete the key pair. I type in “</a:t>
            </a:r>
            <a:r>
              <a:rPr lang="en-US" sz="2400" b="1" i="1">
                <a:solidFill>
                  <a:schemeClr val="accent2">
                    <a:lumMod val="60000"/>
                    <a:lumOff val="40000"/>
                  </a:schemeClr>
                </a:solidFill>
              </a:rPr>
              <a:t>delete</a:t>
            </a:r>
            <a:r>
              <a:rPr lang="en-US" sz="2400"/>
              <a:t>”, then click on </a:t>
            </a:r>
            <a:r>
              <a:rPr lang="en-US" sz="2400" b="1" i="1">
                <a:solidFill>
                  <a:schemeClr val="accent1">
                    <a:lumMod val="60000"/>
                    <a:lumOff val="40000"/>
                  </a:schemeClr>
                </a:solidFill>
              </a:rPr>
              <a:t>delete</a:t>
            </a:r>
            <a:r>
              <a:rPr lang="en-US" sz="2400"/>
              <a:t> to confirm.</a:t>
            </a:r>
          </a:p>
          <a:p>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a:off x="8891868" y="419107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FA4959-851B-2342-AE60-61A419BE1ECE}"/>
              </a:ext>
            </a:extLst>
          </p:cNvPr>
          <p:cNvSpPr/>
          <p:nvPr/>
        </p:nvSpPr>
        <p:spPr>
          <a:xfrm>
            <a:off x="8434064" y="4928152"/>
            <a:ext cx="1197427" cy="44962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2551982" y="4301039"/>
            <a:ext cx="684151" cy="30764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rot="5400000">
            <a:off x="3315087" y="4314635"/>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2FBA20C-7167-EF40-A9EB-C6100BE62249}"/>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1958823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222903"/>
          </a:xfrm>
        </p:spPr>
        <p:txBody>
          <a:bodyPr anchor="t">
            <a:normAutofit/>
          </a:bodyPr>
          <a:lstStyle/>
          <a:p>
            <a:r>
              <a:rPr lang="en-US" sz="2400"/>
              <a:t>Next I will select </a:t>
            </a:r>
            <a:r>
              <a:rPr lang="en-US" sz="2400" b="1" i="1">
                <a:solidFill>
                  <a:schemeClr val="accent1">
                    <a:lumMod val="60000"/>
                    <a:lumOff val="40000"/>
                  </a:schemeClr>
                </a:solidFill>
              </a:rPr>
              <a:t>Launch instances</a:t>
            </a:r>
            <a:r>
              <a:rPr lang="en-US" sz="2400"/>
              <a:t>.</a:t>
            </a:r>
          </a:p>
          <a:p>
            <a:endParaRPr lang="en-US"/>
          </a:p>
        </p:txBody>
      </p:sp>
      <p:pic>
        <p:nvPicPr>
          <p:cNvPr id="6" name="Picture 7">
            <a:extLst>
              <a:ext uri="{FF2B5EF4-FFF2-40B4-BE49-F238E27FC236}">
                <a16:creationId xmlns:a16="http://schemas.microsoft.com/office/drawing/2014/main" id="{BCF309B1-23FC-B347-8203-A2FC4FA089A5}"/>
              </a:ext>
            </a:extLst>
          </p:cNvPr>
          <p:cNvPicPr>
            <a:picLocks noChangeAspect="1"/>
          </p:cNvPicPr>
          <p:nvPr/>
        </p:nvPicPr>
        <p:blipFill>
          <a:blip r:embed="rId2"/>
          <a:stretch>
            <a:fillRect/>
          </a:stretch>
        </p:blipFill>
        <p:spPr>
          <a:xfrm>
            <a:off x="137119" y="984169"/>
            <a:ext cx="11897024" cy="5739359"/>
          </a:xfrm>
          <a:prstGeom prst="rect">
            <a:avLst/>
          </a:prstGeom>
        </p:spPr>
      </p:pic>
      <p:sp>
        <p:nvSpPr>
          <p:cNvPr id="7" name="Rectangle 6">
            <a:extLst>
              <a:ext uri="{FF2B5EF4-FFF2-40B4-BE49-F238E27FC236}">
                <a16:creationId xmlns:a16="http://schemas.microsoft.com/office/drawing/2014/main" id="{5930181B-5DEC-374A-8F82-6A438DDCED55}"/>
              </a:ext>
            </a:extLst>
          </p:cNvPr>
          <p:cNvSpPr/>
          <p:nvPr/>
        </p:nvSpPr>
        <p:spPr>
          <a:xfrm>
            <a:off x="10991509" y="1588312"/>
            <a:ext cx="784411" cy="23386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a:off x="11220569" y="86306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BD14B365-3A36-8942-87A5-0F160B5C537F}"/>
              </a:ext>
            </a:extLst>
          </p:cNvPr>
          <p:cNvSpPr/>
          <p:nvPr/>
        </p:nvSpPr>
        <p:spPr>
          <a:xfrm>
            <a:off x="68208" y="39930"/>
            <a:ext cx="1937367" cy="208547"/>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1: Virtual Machines</a:t>
            </a:r>
          </a:p>
        </p:txBody>
      </p:sp>
    </p:spTree>
    <p:extLst>
      <p:ext uri="{BB962C8B-B14F-4D97-AF65-F5344CB8AC3E}">
        <p14:creationId xmlns:p14="http://schemas.microsoft.com/office/powerpoint/2010/main" val="24548212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7AEC118D-FFD8-AB4C-950A-8F7D235294FE}"/>
              </a:ext>
            </a:extLst>
          </p:cNvPr>
          <p:cNvPicPr>
            <a:picLocks noChangeAspect="1"/>
          </p:cNvPicPr>
          <p:nvPr/>
        </p:nvPicPr>
        <p:blipFill>
          <a:blip r:embed="rId2"/>
          <a:stretch>
            <a:fillRect/>
          </a:stretch>
        </p:blipFill>
        <p:spPr>
          <a:xfrm>
            <a:off x="68208" y="1615109"/>
            <a:ext cx="12018485" cy="5152966"/>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69716"/>
            <a:ext cx="12192000" cy="1201665"/>
          </a:xfrm>
        </p:spPr>
        <p:txBody>
          <a:bodyPr anchor="t">
            <a:noAutofit/>
          </a:bodyPr>
          <a:lstStyle/>
          <a:p>
            <a:r>
              <a:rPr lang="en-US" sz="2400"/>
              <a:t>Next I want to remove the subnets I created earlier in the previous section. I select </a:t>
            </a:r>
            <a:r>
              <a:rPr lang="en-US" sz="2400" b="1" i="1">
                <a:solidFill>
                  <a:schemeClr val="accent1">
                    <a:lumMod val="60000"/>
                    <a:lumOff val="40000"/>
                  </a:schemeClr>
                </a:solidFill>
              </a:rPr>
              <a:t>Services</a:t>
            </a:r>
            <a:r>
              <a:rPr lang="en-US" sz="2400"/>
              <a:t> at the top left menu, and click on </a:t>
            </a:r>
            <a:r>
              <a:rPr lang="en-US" sz="2400" b="1" i="1">
                <a:solidFill>
                  <a:schemeClr val="accent1">
                    <a:lumMod val="60000"/>
                    <a:lumOff val="40000"/>
                  </a:schemeClr>
                </a:solidFill>
              </a:rPr>
              <a:t>VPC</a:t>
            </a:r>
            <a:r>
              <a:rPr lang="en-US" sz="2400"/>
              <a:t> under </a:t>
            </a:r>
            <a:r>
              <a:rPr lang="en-US" sz="2400" b="1" i="1">
                <a:solidFill>
                  <a:schemeClr val="accent1">
                    <a:lumMod val="60000"/>
                    <a:lumOff val="40000"/>
                  </a:schemeClr>
                </a:solidFill>
              </a:rPr>
              <a:t>Recently Visited</a:t>
            </a:r>
            <a:r>
              <a:rPr lang="en-US" sz="2400"/>
              <a:t>. </a:t>
            </a:r>
          </a:p>
          <a:p>
            <a:endParaRPr lang="en-US" sz="2400"/>
          </a:p>
        </p:txBody>
      </p:sp>
      <p:sp>
        <p:nvSpPr>
          <p:cNvPr id="6" name="Rectangle 5">
            <a:extLst>
              <a:ext uri="{FF2B5EF4-FFF2-40B4-BE49-F238E27FC236}">
                <a16:creationId xmlns:a16="http://schemas.microsoft.com/office/drawing/2014/main" id="{A6F3ED4C-FCCF-1A49-A0CC-790589EB18BD}"/>
              </a:ext>
            </a:extLst>
          </p:cNvPr>
          <p:cNvSpPr/>
          <p:nvPr/>
        </p:nvSpPr>
        <p:spPr>
          <a:xfrm>
            <a:off x="494592" y="1630431"/>
            <a:ext cx="493406" cy="19765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527406" y="2956707"/>
            <a:ext cx="300855" cy="13328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rot="5400000">
            <a:off x="902088" y="2883127"/>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5DA62BB-E546-7445-939B-52D18B9E875B}"/>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31532053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339823A4-91F7-1F48-9B0D-07FF5594E949}"/>
              </a:ext>
            </a:extLst>
          </p:cNvPr>
          <p:cNvPicPr>
            <a:picLocks noChangeAspect="1"/>
          </p:cNvPicPr>
          <p:nvPr/>
        </p:nvPicPr>
        <p:blipFill>
          <a:blip r:embed="rId2"/>
          <a:stretch>
            <a:fillRect/>
          </a:stretch>
        </p:blipFill>
        <p:spPr>
          <a:xfrm>
            <a:off x="68207" y="1585529"/>
            <a:ext cx="12042149" cy="5164798"/>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Autofit/>
          </a:bodyPr>
          <a:lstStyle/>
          <a:p>
            <a:r>
              <a:rPr lang="en-US" sz="2400"/>
              <a:t>I make sure I’m on the </a:t>
            </a:r>
            <a:r>
              <a:rPr lang="en-US" sz="2400" b="1" i="1">
                <a:solidFill>
                  <a:schemeClr val="accent1">
                    <a:lumMod val="60000"/>
                    <a:lumOff val="40000"/>
                  </a:schemeClr>
                </a:solidFill>
              </a:rPr>
              <a:t>Your VPCs</a:t>
            </a:r>
            <a:r>
              <a:rPr lang="en-US" sz="2400"/>
              <a:t> page, select </a:t>
            </a:r>
            <a:r>
              <a:rPr lang="en-US" sz="2400" b="1" i="1">
                <a:solidFill>
                  <a:schemeClr val="accent1">
                    <a:lumMod val="60000"/>
                    <a:lumOff val="40000"/>
                  </a:schemeClr>
                </a:solidFill>
              </a:rPr>
              <a:t>Netw211-VPC</a:t>
            </a:r>
            <a:r>
              <a:rPr lang="en-US" sz="2400"/>
              <a:t>, click on </a:t>
            </a:r>
            <a:r>
              <a:rPr lang="en-US" sz="2400" b="1" i="1">
                <a:solidFill>
                  <a:schemeClr val="accent1">
                    <a:lumMod val="60000"/>
                    <a:lumOff val="40000"/>
                  </a:schemeClr>
                </a:solidFill>
              </a:rPr>
              <a:t>Actions</a:t>
            </a:r>
            <a:r>
              <a:rPr lang="en-US" sz="2400"/>
              <a:t>, then select </a:t>
            </a:r>
            <a:r>
              <a:rPr lang="en-US" sz="2400" b="1" i="1">
                <a:solidFill>
                  <a:schemeClr val="accent1">
                    <a:lumMod val="60000"/>
                    <a:lumOff val="40000"/>
                  </a:schemeClr>
                </a:solidFill>
              </a:rPr>
              <a:t>Delete VPC</a:t>
            </a:r>
            <a:r>
              <a:rPr lang="en-US" sz="2400"/>
              <a:t>.</a:t>
            </a:r>
          </a:p>
          <a:p>
            <a:endParaRPr lang="en-US" sz="2400"/>
          </a:p>
        </p:txBody>
      </p:sp>
      <p:sp>
        <p:nvSpPr>
          <p:cNvPr id="5" name="Rectangle 4">
            <a:extLst>
              <a:ext uri="{FF2B5EF4-FFF2-40B4-BE49-F238E27FC236}">
                <a16:creationId xmlns:a16="http://schemas.microsoft.com/office/drawing/2014/main" id="{C8FA4959-851B-2342-AE60-61A419BE1ECE}"/>
              </a:ext>
            </a:extLst>
          </p:cNvPr>
          <p:cNvSpPr/>
          <p:nvPr/>
        </p:nvSpPr>
        <p:spPr>
          <a:xfrm>
            <a:off x="10634871" y="1981911"/>
            <a:ext cx="552567" cy="14790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245941" y="2717961"/>
            <a:ext cx="4072677" cy="18686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641A433-209B-D642-9FF9-486FDDF04894}"/>
              </a:ext>
            </a:extLst>
          </p:cNvPr>
          <p:cNvSpPr/>
          <p:nvPr/>
        </p:nvSpPr>
        <p:spPr>
          <a:xfrm>
            <a:off x="10698520" y="3386487"/>
            <a:ext cx="488918" cy="14790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171254" y="2900681"/>
            <a:ext cx="461774" cy="13430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rot="16200000">
            <a:off x="10460553" y="3332171"/>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EF7F65B-5567-4F48-A778-7CB764D2CB20}"/>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27932533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388AAB19-A266-C944-B901-9148EF52E392}"/>
              </a:ext>
            </a:extLst>
          </p:cNvPr>
          <p:cNvPicPr>
            <a:picLocks noChangeAspect="1"/>
          </p:cNvPicPr>
          <p:nvPr/>
        </p:nvPicPr>
        <p:blipFill>
          <a:blip r:embed="rId2"/>
          <a:stretch>
            <a:fillRect/>
          </a:stretch>
        </p:blipFill>
        <p:spPr>
          <a:xfrm>
            <a:off x="2247416" y="1344330"/>
            <a:ext cx="7697167" cy="5418667"/>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63751"/>
            <a:ext cx="12192000" cy="1207630"/>
          </a:xfrm>
        </p:spPr>
        <p:txBody>
          <a:bodyPr anchor="t">
            <a:noAutofit/>
          </a:bodyPr>
          <a:lstStyle/>
          <a:p>
            <a:r>
              <a:rPr lang="en-US" sz="2400"/>
              <a:t>On the next page I type in “</a:t>
            </a:r>
            <a:r>
              <a:rPr lang="en-US" sz="2400" b="1" i="1">
                <a:solidFill>
                  <a:schemeClr val="accent2">
                    <a:lumMod val="60000"/>
                    <a:lumOff val="40000"/>
                  </a:schemeClr>
                </a:solidFill>
              </a:rPr>
              <a:t>delete</a:t>
            </a:r>
            <a:r>
              <a:rPr lang="en-US" sz="2400"/>
              <a:t>” and click on </a:t>
            </a:r>
            <a:r>
              <a:rPr lang="en-US" sz="2400" b="1" i="1">
                <a:solidFill>
                  <a:schemeClr val="accent1">
                    <a:lumMod val="60000"/>
                    <a:lumOff val="40000"/>
                  </a:schemeClr>
                </a:solidFill>
              </a:rPr>
              <a:t>Delete</a:t>
            </a:r>
            <a:r>
              <a:rPr lang="en-US" sz="2400"/>
              <a:t> to confirm I want to delete my VPC with my 2 subnets I created earlier.</a:t>
            </a:r>
          </a:p>
          <a:p>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a:off x="9320790" y="5672583"/>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8FA4959-851B-2342-AE60-61A419BE1ECE}"/>
              </a:ext>
            </a:extLst>
          </p:cNvPr>
          <p:cNvSpPr/>
          <p:nvPr/>
        </p:nvSpPr>
        <p:spPr>
          <a:xfrm>
            <a:off x="9090757" y="6407190"/>
            <a:ext cx="765548" cy="31355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2435089" y="6165811"/>
            <a:ext cx="440160" cy="17038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Arrow: Down 15">
            <a:extLst>
              <a:ext uri="{FF2B5EF4-FFF2-40B4-BE49-F238E27FC236}">
                <a16:creationId xmlns:a16="http://schemas.microsoft.com/office/drawing/2014/main" id="{6851DA9D-428E-884B-A18C-D278CA0949D9}"/>
              </a:ext>
            </a:extLst>
          </p:cNvPr>
          <p:cNvSpPr/>
          <p:nvPr/>
        </p:nvSpPr>
        <p:spPr>
          <a:xfrm rot="5400000">
            <a:off x="2947521" y="6110063"/>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4FEBABF-A2E7-6640-B9BB-5AE339834552}"/>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1523686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81B3323E-6734-DA42-A46C-1A3B7AD1EC9F}"/>
              </a:ext>
            </a:extLst>
          </p:cNvPr>
          <p:cNvPicPr>
            <a:picLocks noChangeAspect="1"/>
          </p:cNvPicPr>
          <p:nvPr/>
        </p:nvPicPr>
        <p:blipFill>
          <a:blip r:embed="rId2"/>
          <a:stretch>
            <a:fillRect/>
          </a:stretch>
        </p:blipFill>
        <p:spPr>
          <a:xfrm>
            <a:off x="68208" y="1597361"/>
            <a:ext cx="12059898" cy="5147050"/>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5"/>
            <a:ext cx="12192000" cy="1216986"/>
          </a:xfrm>
        </p:spPr>
        <p:txBody>
          <a:bodyPr anchor="t">
            <a:normAutofit/>
          </a:bodyPr>
          <a:lstStyle/>
          <a:p>
            <a:r>
              <a:rPr lang="en-US" sz="2400"/>
              <a:t>I am then notified I have successfully deleted my VPC.</a:t>
            </a:r>
          </a:p>
          <a:p>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1216361" y="1977358"/>
            <a:ext cx="3001853" cy="15837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Rounded Corners 4">
            <a:extLst>
              <a:ext uri="{FF2B5EF4-FFF2-40B4-BE49-F238E27FC236}">
                <a16:creationId xmlns:a16="http://schemas.microsoft.com/office/drawing/2014/main" id="{AFC65452-ED19-9E48-8ACE-9DB164E10058}"/>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
        <p:nvSpPr>
          <p:cNvPr id="9" name="Arrow: Down 8">
            <a:extLst>
              <a:ext uri="{FF2B5EF4-FFF2-40B4-BE49-F238E27FC236}">
                <a16:creationId xmlns:a16="http://schemas.microsoft.com/office/drawing/2014/main" id="{F52069BA-A734-9D46-943B-9E5C529FF973}"/>
              </a:ext>
            </a:extLst>
          </p:cNvPr>
          <p:cNvSpPr/>
          <p:nvPr/>
        </p:nvSpPr>
        <p:spPr>
          <a:xfrm rot="5400000">
            <a:off x="4475428" y="1693918"/>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2348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7B73C67-6FD5-3C4E-9362-3014C238CA0D}"/>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
        <p:nvSpPr>
          <p:cNvPr id="7" name="Title 1">
            <a:extLst>
              <a:ext uri="{FF2B5EF4-FFF2-40B4-BE49-F238E27FC236}">
                <a16:creationId xmlns:a16="http://schemas.microsoft.com/office/drawing/2014/main" id="{7F1F4F96-F0EF-D049-8FA4-DE9947437B28}"/>
              </a:ext>
            </a:extLst>
          </p:cNvPr>
          <p:cNvSpPr txBox="1">
            <a:spLocks/>
          </p:cNvSpPr>
          <p:nvPr/>
        </p:nvSpPr>
        <p:spPr>
          <a:xfrm>
            <a:off x="0" y="1481125"/>
            <a:ext cx="12191999" cy="790676"/>
          </a:xfrm>
          <a:prstGeom prst="rect">
            <a:avLst/>
          </a:prstGeom>
          <a:effectLst/>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solidFill>
                  <a:schemeClr val="accent1">
                    <a:lumMod val="40000"/>
                    <a:lumOff val="60000"/>
                  </a:schemeClr>
                </a:solidFill>
              </a:rPr>
              <a:t>Challenge Question:</a:t>
            </a:r>
          </a:p>
        </p:txBody>
      </p:sp>
      <p:sp>
        <p:nvSpPr>
          <p:cNvPr id="9" name="Content Placeholder 2">
            <a:extLst>
              <a:ext uri="{FF2B5EF4-FFF2-40B4-BE49-F238E27FC236}">
                <a16:creationId xmlns:a16="http://schemas.microsoft.com/office/drawing/2014/main" id="{68BD1D27-29EB-DF48-A5B5-E4D1D6977D9E}"/>
              </a:ext>
            </a:extLst>
          </p:cNvPr>
          <p:cNvSpPr>
            <a:spLocks noGrp="1"/>
          </p:cNvSpPr>
          <p:nvPr>
            <p:ph idx="1"/>
          </p:nvPr>
        </p:nvSpPr>
        <p:spPr>
          <a:xfrm>
            <a:off x="-1" y="2614938"/>
            <a:ext cx="12192000" cy="3358285"/>
          </a:xfrm>
        </p:spPr>
        <p:txBody>
          <a:bodyPr anchor="t">
            <a:normAutofit/>
          </a:bodyPr>
          <a:lstStyle/>
          <a:p>
            <a:pPr algn="ctr"/>
            <a:r>
              <a:rPr lang="en-US" sz="2400" b="1"/>
              <a:t>After completing Part 2, could you connect to the EC2 instance via an SSH client on your computer? </a:t>
            </a:r>
          </a:p>
          <a:p>
            <a:pPr algn="ctr"/>
            <a:r>
              <a:rPr lang="en-US" sz="2400" b="1"/>
              <a:t>Why or why not?</a:t>
            </a:r>
            <a:br>
              <a:rPr lang="en-US" sz="2400" b="1"/>
            </a:br>
            <a:br>
              <a:rPr lang="en-US" sz="4400" b="1"/>
            </a:br>
            <a:endParaRPr lang="en-US" sz="4400" b="1"/>
          </a:p>
        </p:txBody>
      </p:sp>
    </p:spTree>
    <p:extLst>
      <p:ext uri="{BB962C8B-B14F-4D97-AF65-F5344CB8AC3E}">
        <p14:creationId xmlns:p14="http://schemas.microsoft.com/office/powerpoint/2010/main" val="3361861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3151-24ED-3A4A-9E7D-D0B44A8F1704}"/>
              </a:ext>
            </a:extLst>
          </p:cNvPr>
          <p:cNvSpPr>
            <a:spLocks noGrp="1"/>
          </p:cNvSpPr>
          <p:nvPr>
            <p:ph type="title"/>
          </p:nvPr>
        </p:nvSpPr>
        <p:spPr>
          <a:xfrm>
            <a:off x="136419" y="1481125"/>
            <a:ext cx="11946445" cy="750307"/>
          </a:xfrm>
        </p:spPr>
        <p:txBody>
          <a:bodyPr anchor="t"/>
          <a:lstStyle/>
          <a:p>
            <a:pPr algn="ctr"/>
            <a:r>
              <a:rPr lang="en-US" b="1">
                <a:solidFill>
                  <a:schemeClr val="accent1">
                    <a:lumMod val="40000"/>
                    <a:lumOff val="60000"/>
                  </a:schemeClr>
                </a:solidFill>
              </a:rPr>
              <a:t>ANSWER:</a:t>
            </a:r>
          </a:p>
        </p:txBody>
      </p:sp>
      <p:sp>
        <p:nvSpPr>
          <p:cNvPr id="3" name="Content Placeholder 2">
            <a:extLst>
              <a:ext uri="{FF2B5EF4-FFF2-40B4-BE49-F238E27FC236}">
                <a16:creationId xmlns:a16="http://schemas.microsoft.com/office/drawing/2014/main" id="{4B455CD9-0085-D746-AF64-779995AB97C7}"/>
              </a:ext>
            </a:extLst>
          </p:cNvPr>
          <p:cNvSpPr>
            <a:spLocks noGrp="1"/>
          </p:cNvSpPr>
          <p:nvPr>
            <p:ph idx="1"/>
          </p:nvPr>
        </p:nvSpPr>
        <p:spPr>
          <a:xfrm>
            <a:off x="136419" y="828261"/>
            <a:ext cx="11810026" cy="5856291"/>
          </a:xfrm>
        </p:spPr>
        <p:txBody>
          <a:bodyPr>
            <a:normAutofit/>
          </a:bodyPr>
          <a:lstStyle/>
          <a:p>
            <a:pPr marL="0" indent="0">
              <a:spcBef>
                <a:spcPct val="0"/>
              </a:spcBef>
              <a:buNone/>
            </a:pPr>
            <a:r>
              <a:rPr lang="en-US" sz="2400" b="1"/>
              <a:t>No, you could not connect due to Port 22 being closed after removing default security group. To connect via SSH you would have to open up port 22 for incoming traffic in the drop-down section in the new security group you created. </a:t>
            </a:r>
          </a:p>
          <a:p>
            <a:pPr marL="0" indent="0">
              <a:spcBef>
                <a:spcPct val="0"/>
              </a:spcBef>
              <a:buNone/>
            </a:pPr>
            <a:endParaRPr lang="en-US" sz="2400" b="1"/>
          </a:p>
        </p:txBody>
      </p:sp>
      <p:sp>
        <p:nvSpPr>
          <p:cNvPr id="5" name="Rectangle: Rounded Corners 4">
            <a:extLst>
              <a:ext uri="{FF2B5EF4-FFF2-40B4-BE49-F238E27FC236}">
                <a16:creationId xmlns:a16="http://schemas.microsoft.com/office/drawing/2014/main" id="{C46CF628-95E9-B946-BEA5-7AFCD2974204}"/>
              </a:ext>
            </a:extLst>
          </p:cNvPr>
          <p:cNvSpPr/>
          <p:nvPr/>
        </p:nvSpPr>
        <p:spPr>
          <a:xfrm>
            <a:off x="68208" y="39930"/>
            <a:ext cx="1647475"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3: VM Security</a:t>
            </a:r>
          </a:p>
        </p:txBody>
      </p:sp>
    </p:spTree>
    <p:extLst>
      <p:ext uri="{BB962C8B-B14F-4D97-AF65-F5344CB8AC3E}">
        <p14:creationId xmlns:p14="http://schemas.microsoft.com/office/powerpoint/2010/main" val="16548083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9FF25-A95A-404E-ABB5-BD229F88249D}"/>
              </a:ext>
            </a:extLst>
          </p:cNvPr>
          <p:cNvSpPr txBox="1"/>
          <p:nvPr/>
        </p:nvSpPr>
        <p:spPr>
          <a:xfrm>
            <a:off x="0" y="3068402"/>
            <a:ext cx="12192000" cy="4401205"/>
          </a:xfrm>
          <a:prstGeom prst="rect">
            <a:avLst/>
          </a:prstGeom>
          <a:noFill/>
        </p:spPr>
        <p:txBody>
          <a:bodyPr wrap="square" rtlCol="0" anchor="ctr">
            <a:spAutoFit/>
          </a:bodyPr>
          <a:lstStyle/>
          <a:p>
            <a:pPr algn="ctr"/>
            <a:r>
              <a:rPr lang="en-US" sz="2800" b="1" cap="all">
                <a:ln w="3175" cmpd="sng">
                  <a:noFill/>
                </a:ln>
                <a:latin typeface="+mj-lt"/>
                <a:ea typeface="+mj-ea"/>
                <a:cs typeface="+mj-cs"/>
              </a:rPr>
              <a:t>In section four of my project I am:</a:t>
            </a:r>
          </a:p>
          <a:p>
            <a:endParaRPr lang="en-US" sz="2800" b="1" cap="all">
              <a:ln w="3175" cmpd="sng">
                <a:noFill/>
              </a:ln>
              <a:latin typeface="+mj-lt"/>
              <a:ea typeface="+mj-ea"/>
              <a:cs typeface="+mj-cs"/>
            </a:endParaRPr>
          </a:p>
          <a:p>
            <a:pPr marL="457200" indent="-457200">
              <a:buFont typeface="Arial" panose="020B0604020202020204" pitchFamily="34" charset="0"/>
              <a:buChar char="•"/>
            </a:pPr>
            <a:r>
              <a:rPr lang="en-US" sz="2800" b="1" cap="all">
                <a:ln w="3175" cmpd="sng">
                  <a:noFill/>
                </a:ln>
                <a:latin typeface="+mj-lt"/>
                <a:ea typeface="+mj-ea"/>
                <a:cs typeface="+mj-cs"/>
              </a:rPr>
              <a:t>Creating a s3 Bucket.</a:t>
            </a:r>
          </a:p>
          <a:p>
            <a:pPr marL="457200" indent="-457200">
              <a:buFont typeface="Arial" panose="020B0604020202020204" pitchFamily="34" charset="0"/>
              <a:buChar char="•"/>
            </a:pPr>
            <a:r>
              <a:rPr lang="en-US" sz="2800" b="1" cap="all">
                <a:ln w="3175" cmpd="sng">
                  <a:noFill/>
                </a:ln>
                <a:latin typeface="+mj-lt"/>
                <a:ea typeface="+mj-ea"/>
                <a:cs typeface="+mj-cs"/>
              </a:rPr>
              <a:t>Uploading a file to s3 bucket.</a:t>
            </a:r>
          </a:p>
          <a:p>
            <a:pPr marL="457200" indent="-457200">
              <a:buFont typeface="Arial" panose="020B0604020202020204" pitchFamily="34" charset="0"/>
              <a:buChar char="•"/>
            </a:pPr>
            <a:r>
              <a:rPr lang="en-US" sz="2800" b="1" cap="all">
                <a:ln w="3175" cmpd="sng">
                  <a:noFill/>
                </a:ln>
                <a:latin typeface="+mj-lt"/>
                <a:ea typeface="+mj-ea"/>
                <a:cs typeface="+mj-cs"/>
              </a:rPr>
              <a:t>Changing file and bucket permissions.</a:t>
            </a:r>
          </a:p>
          <a:p>
            <a:pPr marL="457200" indent="-457200">
              <a:buFont typeface="Arial" panose="020B0604020202020204" pitchFamily="34" charset="0"/>
              <a:buChar char="•"/>
            </a:pPr>
            <a:r>
              <a:rPr lang="en-US" sz="2800" b="1" cap="all">
                <a:ln w="3175" cmpd="sng">
                  <a:noFill/>
                </a:ln>
                <a:latin typeface="+mj-lt"/>
                <a:ea typeface="+mj-ea"/>
                <a:cs typeface="+mj-cs"/>
              </a:rPr>
              <a:t>Removing file from s3 bucket.</a:t>
            </a: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1536717"/>
            <a:ext cx="12192000" cy="995392"/>
          </a:xfrm>
        </p:spPr>
        <p:txBody>
          <a:bodyPr>
            <a:normAutofit fontScale="90000"/>
          </a:bodyPr>
          <a:lstStyle/>
          <a:p>
            <a:pPr algn="ctr"/>
            <a:r>
              <a:rPr lang="en-US" sz="3600" b="1">
                <a:solidFill>
                  <a:schemeClr val="accent1">
                    <a:lumMod val="40000"/>
                    <a:lumOff val="60000"/>
                  </a:schemeClr>
                </a:solidFill>
              </a:rPr>
              <a:t> </a:t>
            </a:r>
            <a:r>
              <a:rPr lang="en-US" sz="4400" b="1">
                <a:solidFill>
                  <a:schemeClr val="accent1">
                    <a:lumMod val="40000"/>
                    <a:lumOff val="60000"/>
                  </a:schemeClr>
                </a:solidFill>
              </a:rPr>
              <a:t>cloud storage:</a:t>
            </a:r>
            <a:br>
              <a:rPr lang="en-US" sz="3600" b="1">
                <a:solidFill>
                  <a:schemeClr val="accent1">
                    <a:lumMod val="40000"/>
                    <a:lumOff val="60000"/>
                  </a:schemeClr>
                </a:solidFill>
              </a:rPr>
            </a:br>
            <a:r>
              <a:rPr lang="en-US" b="1">
                <a:solidFill>
                  <a:schemeClr val="accent1">
                    <a:lumMod val="40000"/>
                    <a:lumOff val="60000"/>
                  </a:schemeClr>
                </a:solidFill>
              </a:rPr>
              <a:t>AWS Simple Cloud Storage (S3)</a:t>
            </a:r>
            <a:endParaRPr lang="en-US" sz="2400" b="1">
              <a:solidFill>
                <a:schemeClr val="accent1">
                  <a:lumMod val="40000"/>
                  <a:lumOff val="60000"/>
                </a:schemeClr>
              </a:solidFill>
            </a:endParaRPr>
          </a:p>
        </p:txBody>
      </p:sp>
      <p:sp>
        <p:nvSpPr>
          <p:cNvPr id="9" name="Rectangle: Rounded Corners 8">
            <a:extLst>
              <a:ext uri="{FF2B5EF4-FFF2-40B4-BE49-F238E27FC236}">
                <a16:creationId xmlns:a16="http://schemas.microsoft.com/office/drawing/2014/main" id="{DF56BCEC-1853-1342-A915-2300BCD5AC1F}"/>
              </a:ext>
            </a:extLst>
          </p:cNvPr>
          <p:cNvSpPr/>
          <p:nvPr/>
        </p:nvSpPr>
        <p:spPr>
          <a:xfrm>
            <a:off x="4138478" y="386029"/>
            <a:ext cx="3891378" cy="1050116"/>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0184158C-DF26-3B44-B391-31E736BBE951}"/>
              </a:ext>
            </a:extLst>
          </p:cNvPr>
          <p:cNvSpPr>
            <a:spLocks noGrp="1"/>
          </p:cNvSpPr>
          <p:nvPr>
            <p:ph type="title"/>
          </p:nvPr>
        </p:nvSpPr>
        <p:spPr>
          <a:xfrm>
            <a:off x="-2" y="1"/>
            <a:ext cx="12192000" cy="1798508"/>
          </a:xfrm>
        </p:spPr>
        <p:txBody>
          <a:bodyPr>
            <a:normAutofit/>
          </a:bodyPr>
          <a:lstStyle/>
          <a:p>
            <a:pPr algn="ctr"/>
            <a:r>
              <a:rPr lang="en-US" sz="6600" b="1">
                <a:solidFill>
                  <a:schemeClr val="accent1">
                    <a:lumMod val="75000"/>
                  </a:schemeClr>
                </a:solidFill>
                <a:latin typeface="+mn-lt"/>
              </a:rPr>
              <a:t>SECTION 4</a:t>
            </a:r>
            <a:endParaRPr lang="en-US" sz="6600">
              <a:solidFill>
                <a:schemeClr val="accent1">
                  <a:lumMod val="75000"/>
                </a:schemeClr>
              </a:solidFill>
              <a:latin typeface="+mn-lt"/>
            </a:endParaRPr>
          </a:p>
        </p:txBody>
      </p:sp>
    </p:spTree>
    <p:extLst>
      <p:ext uri="{BB962C8B-B14F-4D97-AF65-F5344CB8AC3E}">
        <p14:creationId xmlns:p14="http://schemas.microsoft.com/office/powerpoint/2010/main" val="12710020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59D5-89E7-F04A-9947-A9188BCDDA5E}"/>
              </a:ext>
            </a:extLst>
          </p:cNvPr>
          <p:cNvSpPr>
            <a:spLocks noGrp="1"/>
          </p:cNvSpPr>
          <p:nvPr>
            <p:ph type="title"/>
          </p:nvPr>
        </p:nvSpPr>
        <p:spPr>
          <a:xfrm>
            <a:off x="0" y="1793613"/>
            <a:ext cx="12191999" cy="1113868"/>
          </a:xfrm>
        </p:spPr>
        <p:txBody>
          <a:bodyPr>
            <a:normAutofit fontScale="90000"/>
          </a:bodyPr>
          <a:lstStyle/>
          <a:p>
            <a:pPr algn="ctr"/>
            <a:r>
              <a:rPr lang="en-US" sz="4000" b="1">
                <a:solidFill>
                  <a:schemeClr val="accent1">
                    <a:lumMod val="40000"/>
                    <a:lumOff val="60000"/>
                  </a:schemeClr>
                </a:solidFill>
              </a:rPr>
              <a:t>Career Skills obtained</a:t>
            </a:r>
            <a:br>
              <a:rPr lang="en-US" sz="4000" b="1">
                <a:solidFill>
                  <a:schemeClr val="accent1">
                    <a:lumMod val="40000"/>
                    <a:lumOff val="60000"/>
                  </a:schemeClr>
                </a:solidFill>
              </a:rPr>
            </a:br>
            <a:endParaRPr lang="en-US" sz="4000" b="1">
              <a:solidFill>
                <a:schemeClr val="accent1">
                  <a:lumMod val="40000"/>
                  <a:lumOff val="60000"/>
                </a:schemeClr>
              </a:solidFill>
            </a:endParaRPr>
          </a:p>
        </p:txBody>
      </p:sp>
      <p:sp>
        <p:nvSpPr>
          <p:cNvPr id="3" name="Content Placeholder 2">
            <a:extLst>
              <a:ext uri="{FF2B5EF4-FFF2-40B4-BE49-F238E27FC236}">
                <a16:creationId xmlns:a16="http://schemas.microsoft.com/office/drawing/2014/main" id="{27B28236-ECE3-4345-82B6-6D947FBD23CD}"/>
              </a:ext>
            </a:extLst>
          </p:cNvPr>
          <p:cNvSpPr>
            <a:spLocks noGrp="1"/>
          </p:cNvSpPr>
          <p:nvPr>
            <p:ph idx="1"/>
          </p:nvPr>
        </p:nvSpPr>
        <p:spPr>
          <a:xfrm>
            <a:off x="0" y="2699560"/>
            <a:ext cx="12191999" cy="3465067"/>
          </a:xfrm>
        </p:spPr>
        <p:txBody>
          <a:bodyPr>
            <a:normAutofit/>
          </a:bodyPr>
          <a:lstStyle/>
          <a:p>
            <a:r>
              <a:rPr lang="en-US" sz="2800" b="1" cap="all">
                <a:ln w="3175" cmpd="sng">
                  <a:noFill/>
                </a:ln>
                <a:latin typeface="+mj-lt"/>
                <a:ea typeface="+mj-ea"/>
                <a:cs typeface="+mj-cs"/>
              </a:rPr>
              <a:t>experience with setting up and terminating s3 buckets.</a:t>
            </a:r>
          </a:p>
          <a:p>
            <a:r>
              <a:rPr lang="en-US" sz="2800" b="1" cap="all">
                <a:ln w="3175" cmpd="sng">
                  <a:noFill/>
                </a:ln>
                <a:latin typeface="+mj-lt"/>
                <a:ea typeface="+mj-ea"/>
                <a:cs typeface="+mj-cs"/>
              </a:rPr>
              <a:t>experience with uploading files to AWS buckets.</a:t>
            </a:r>
          </a:p>
          <a:p>
            <a:r>
              <a:rPr lang="en-US" sz="2800" b="1" cap="all">
                <a:ln w="3175" cmpd="sng">
                  <a:noFill/>
                </a:ln>
                <a:latin typeface="+mj-lt"/>
                <a:ea typeface="+mj-ea"/>
                <a:cs typeface="+mj-cs"/>
              </a:rPr>
              <a:t>Experience with managing security permissions of s3 buckets and files.</a:t>
            </a:r>
          </a:p>
          <a:p>
            <a:r>
              <a:rPr lang="en-US" sz="2800" b="1" cap="all">
                <a:ln w="3175" cmpd="sng">
                  <a:noFill/>
                </a:ln>
                <a:latin typeface="+mj-lt"/>
                <a:ea typeface="+mj-ea"/>
                <a:cs typeface="+mj-cs"/>
              </a:rPr>
              <a:t>Ability to troubleshoot s3 buckets.</a:t>
            </a:r>
          </a:p>
          <a:p>
            <a:r>
              <a:rPr lang="en-US" sz="2800" b="1" cap="all">
                <a:ln w="3175" cmpd="sng">
                  <a:noFill/>
                </a:ln>
                <a:latin typeface="+mj-lt"/>
                <a:ea typeface="+mj-ea"/>
                <a:cs typeface="+mj-cs"/>
              </a:rPr>
              <a:t>Ability to remove files and terminate buckets.</a:t>
            </a:r>
          </a:p>
          <a:p>
            <a:pPr algn="ctr"/>
            <a:endParaRPr lang="en-US" sz="2800" b="1" cap="all">
              <a:ln w="3175" cmpd="sng">
                <a:noFill/>
              </a:ln>
              <a:latin typeface="+mj-lt"/>
              <a:ea typeface="+mj-ea"/>
              <a:cs typeface="+mj-cs"/>
            </a:endParaRPr>
          </a:p>
        </p:txBody>
      </p:sp>
      <p:sp>
        <p:nvSpPr>
          <p:cNvPr id="5" name="Rectangle: Rounded Corners 4">
            <a:extLst>
              <a:ext uri="{FF2B5EF4-FFF2-40B4-BE49-F238E27FC236}">
                <a16:creationId xmlns:a16="http://schemas.microsoft.com/office/drawing/2014/main" id="{F7CA7FB6-29D5-8947-8986-B3AA55F0A7AD}"/>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10468735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595C6C7A-DB6F-0040-BDD4-F09DB21BD806}"/>
              </a:ext>
            </a:extLst>
          </p:cNvPr>
          <p:cNvPicPr>
            <a:picLocks noChangeAspect="1"/>
          </p:cNvPicPr>
          <p:nvPr/>
        </p:nvPicPr>
        <p:blipFill>
          <a:blip r:embed="rId2"/>
          <a:stretch>
            <a:fillRect/>
          </a:stretch>
        </p:blipFill>
        <p:spPr>
          <a:xfrm>
            <a:off x="130155" y="1668355"/>
            <a:ext cx="11944705" cy="5046474"/>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Autofit/>
          </a:bodyPr>
          <a:lstStyle/>
          <a:p>
            <a:r>
              <a:rPr lang="en-US" sz="2400"/>
              <a:t>AWS Simple Cloud Storage (S3) is an object storage service that offers </a:t>
            </a:r>
            <a:r>
              <a:rPr lang="en-US" sz="2400" b="0" i="0">
                <a:effectLst/>
                <a:latin typeface="AmazonEmberLight"/>
              </a:rPr>
              <a:t>scalability, data availability, security, and performance. S3 can be used for a multitude of business sizes and purposes. </a:t>
            </a:r>
            <a:r>
              <a:rPr lang="en-US" sz="2400"/>
              <a:t>To get to S3, I type “</a:t>
            </a:r>
            <a:r>
              <a:rPr lang="en-US" sz="2400" b="1" i="1">
                <a:solidFill>
                  <a:schemeClr val="accent2">
                    <a:lumMod val="60000"/>
                    <a:lumOff val="40000"/>
                  </a:schemeClr>
                </a:solidFill>
              </a:rPr>
              <a:t>S3</a:t>
            </a:r>
            <a:r>
              <a:rPr lang="en-US" sz="2400"/>
              <a:t>” in the top search bar, then click on </a:t>
            </a:r>
            <a:r>
              <a:rPr lang="en-US" sz="2400" b="1" i="1">
                <a:solidFill>
                  <a:schemeClr val="accent1">
                    <a:lumMod val="60000"/>
                    <a:lumOff val="40000"/>
                  </a:schemeClr>
                </a:solidFill>
              </a:rPr>
              <a:t>S3</a:t>
            </a:r>
            <a:r>
              <a:rPr lang="en-US" sz="2400"/>
              <a:t>.</a:t>
            </a:r>
          </a:p>
          <a:p>
            <a:endParaRPr lang="en-US" sz="2400"/>
          </a:p>
          <a:p>
            <a:endParaRPr lang="en-US" sz="2400"/>
          </a:p>
        </p:txBody>
      </p:sp>
      <p:sp>
        <p:nvSpPr>
          <p:cNvPr id="8" name="Arrow: Down 7">
            <a:extLst>
              <a:ext uri="{FF2B5EF4-FFF2-40B4-BE49-F238E27FC236}">
                <a16:creationId xmlns:a16="http://schemas.microsoft.com/office/drawing/2014/main" id="{58B1B181-5762-8542-AB4B-4FF235F2F9BB}"/>
              </a:ext>
            </a:extLst>
          </p:cNvPr>
          <p:cNvSpPr/>
          <p:nvPr/>
        </p:nvSpPr>
        <p:spPr>
          <a:xfrm rot="5400000">
            <a:off x="6983874" y="2311419"/>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6F3ED4C-FCCF-1A49-A0CC-790589EB18BD}"/>
              </a:ext>
            </a:extLst>
          </p:cNvPr>
          <p:cNvSpPr/>
          <p:nvPr/>
        </p:nvSpPr>
        <p:spPr>
          <a:xfrm>
            <a:off x="3787891" y="2431429"/>
            <a:ext cx="2986099" cy="48523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732761D1-0F4F-1F4F-9F4C-0A48BEE38A29}"/>
              </a:ext>
            </a:extLst>
          </p:cNvPr>
          <p:cNvSpPr/>
          <p:nvPr/>
        </p:nvSpPr>
        <p:spPr>
          <a:xfrm>
            <a:off x="3565678" y="1668355"/>
            <a:ext cx="444429" cy="247293"/>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4101261" y="1652719"/>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22002314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27B0F45-58EC-1045-A7BD-4C5B5E811959}"/>
              </a:ext>
            </a:extLst>
          </p:cNvPr>
          <p:cNvPicPr>
            <a:picLocks noChangeAspect="1"/>
          </p:cNvPicPr>
          <p:nvPr/>
        </p:nvPicPr>
        <p:blipFill>
          <a:blip r:embed="rId2"/>
          <a:stretch>
            <a:fillRect/>
          </a:stretch>
        </p:blipFill>
        <p:spPr>
          <a:xfrm>
            <a:off x="130155" y="1692019"/>
            <a:ext cx="11962454" cy="5076056"/>
          </a:xfrm>
          <a:prstGeom prst="rect">
            <a:avLst/>
          </a:prstGeom>
        </p:spPr>
      </p:pic>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rmAutofit/>
          </a:bodyPr>
          <a:lstStyle/>
          <a:p>
            <a:r>
              <a:rPr lang="en-US" sz="2400"/>
              <a:t>I click on </a:t>
            </a:r>
            <a:r>
              <a:rPr lang="en-US" sz="2400" b="1" i="1">
                <a:solidFill>
                  <a:schemeClr val="accent1">
                    <a:lumMod val="60000"/>
                    <a:lumOff val="40000"/>
                  </a:schemeClr>
                </a:solidFill>
              </a:rPr>
              <a:t>Create bucket</a:t>
            </a:r>
            <a:r>
              <a:rPr lang="en-US" sz="2400"/>
              <a:t> in the </a:t>
            </a:r>
            <a:r>
              <a:rPr lang="en-US" sz="2400" b="1" i="1">
                <a:solidFill>
                  <a:schemeClr val="accent1">
                    <a:lumMod val="60000"/>
                    <a:lumOff val="40000"/>
                  </a:schemeClr>
                </a:solidFill>
              </a:rPr>
              <a:t>Buckets</a:t>
            </a:r>
            <a:r>
              <a:rPr lang="en-US" sz="2400"/>
              <a:t> section of the S3 console.</a:t>
            </a:r>
          </a:p>
        </p:txBody>
      </p:sp>
      <p:sp>
        <p:nvSpPr>
          <p:cNvPr id="7" name="Rectangle 6">
            <a:extLst>
              <a:ext uri="{FF2B5EF4-FFF2-40B4-BE49-F238E27FC236}">
                <a16:creationId xmlns:a16="http://schemas.microsoft.com/office/drawing/2014/main" id="{5930181B-5DEC-374A-8F82-6A438DDCED55}"/>
              </a:ext>
            </a:extLst>
          </p:cNvPr>
          <p:cNvSpPr/>
          <p:nvPr/>
        </p:nvSpPr>
        <p:spPr>
          <a:xfrm>
            <a:off x="11153497" y="3482805"/>
            <a:ext cx="708382" cy="27986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Arrow: Down 7">
            <a:extLst>
              <a:ext uri="{FF2B5EF4-FFF2-40B4-BE49-F238E27FC236}">
                <a16:creationId xmlns:a16="http://schemas.microsoft.com/office/drawing/2014/main" id="{58B1B181-5762-8542-AB4B-4FF235F2F9BB}"/>
              </a:ext>
            </a:extLst>
          </p:cNvPr>
          <p:cNvSpPr/>
          <p:nvPr/>
        </p:nvSpPr>
        <p:spPr>
          <a:xfrm rot="10800000">
            <a:off x="11354947" y="3762670"/>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DDF1EF-F0EF-C24E-9E46-293A28D79D3C}"/>
              </a:ext>
            </a:extLst>
          </p:cNvPr>
          <p:cNvSpPr/>
          <p:nvPr/>
        </p:nvSpPr>
        <p:spPr>
          <a:xfrm>
            <a:off x="204698" y="2313214"/>
            <a:ext cx="333672" cy="14000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Arrow: Down 21">
            <a:extLst>
              <a:ext uri="{FF2B5EF4-FFF2-40B4-BE49-F238E27FC236}">
                <a16:creationId xmlns:a16="http://schemas.microsoft.com/office/drawing/2014/main" id="{99FE3728-E742-7D42-A831-1235FB6967D4}"/>
              </a:ext>
            </a:extLst>
          </p:cNvPr>
          <p:cNvSpPr/>
          <p:nvPr/>
        </p:nvSpPr>
        <p:spPr>
          <a:xfrm rot="5400000">
            <a:off x="605346" y="2242016"/>
            <a:ext cx="171818" cy="28044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8" y="39930"/>
            <a:ext cx="1890037" cy="214464"/>
          </a:xfrm>
          <a:prstGeom prst="round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i="1">
                <a:solidFill>
                  <a:schemeClr val="accent1">
                    <a:lumMod val="75000"/>
                  </a:schemeClr>
                </a:solidFill>
              </a:rPr>
              <a:t>Section 4: Cloud Storage</a:t>
            </a:r>
          </a:p>
        </p:txBody>
      </p:sp>
    </p:spTree>
    <p:extLst>
      <p:ext uri="{BB962C8B-B14F-4D97-AF65-F5344CB8AC3E}">
        <p14:creationId xmlns:p14="http://schemas.microsoft.com/office/powerpoint/2010/main" val="31552071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186</Slides>
  <Notes>0</Notes>
  <HiddenSlides>0</HiddenSlides>
  <ScaleCrop>false</ScaleCrop>
  <HeadingPairs>
    <vt:vector size="4" baseType="variant">
      <vt:variant>
        <vt:lpstr>Theme</vt:lpstr>
      </vt:variant>
      <vt:variant>
        <vt:i4>1</vt:i4>
      </vt:variant>
      <vt:variant>
        <vt:lpstr>Slide Titles</vt:lpstr>
      </vt:variant>
      <vt:variant>
        <vt:i4>186</vt:i4>
      </vt:variant>
    </vt:vector>
  </HeadingPairs>
  <TitlesOfParts>
    <vt:vector size="187" baseType="lpstr">
      <vt:lpstr>Celestial</vt:lpstr>
      <vt:lpstr>NETW211 Final Project  </vt:lpstr>
      <vt:lpstr>Introduction</vt:lpstr>
      <vt:lpstr>Concepts Covered</vt:lpstr>
      <vt:lpstr>Virtual Machines (VMs): aws EC2 virtual server</vt:lpstr>
      <vt:lpstr>Career Skills obtained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Answer:</vt:lpstr>
      <vt:lpstr> virtual networks: aws Virtual Private Cloud (VPC)</vt:lpstr>
      <vt:lpstr>Career Skills obtained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ANSWER:</vt:lpstr>
      <vt:lpstr>PowerPoint Presentation</vt:lpstr>
      <vt:lpstr>ANSWER:</vt:lpstr>
      <vt:lpstr> vm security: Securing aws EC2 with Security groups </vt:lpstr>
      <vt:lpstr>Career Skills obtained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ANSWER:</vt:lpstr>
      <vt:lpstr> cloud storage: AWS Simple Cloud Storage (S3)</vt:lpstr>
      <vt:lpstr>Career Skills obtained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ANSWER:</vt:lpstr>
      <vt:lpstr>PowerPoint Presentation</vt:lpstr>
      <vt:lpstr>ANSWER:</vt:lpstr>
      <vt:lpstr> cloud monitoring:  AWS Simple Notification Services (SNS) and cloudwatch</vt:lpstr>
      <vt:lpstr>Career Skills obtained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ANSWER:     </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NETW211 Final Project  </dc:title>
  <dc:creator>Jeremy Duncan</dc:creator>
  <cp:lastModifiedBy>Jeremy Duncan</cp:lastModifiedBy>
  <cp:revision>30</cp:revision>
  <dcterms:created xsi:type="dcterms:W3CDTF">2021-06-17T19:55:37Z</dcterms:created>
  <dcterms:modified xsi:type="dcterms:W3CDTF">2021-06-23T16:20:01Z</dcterms:modified>
</cp:coreProperties>
</file>